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</p:sldMasterIdLst>
  <p:notesMasterIdLst>
    <p:notesMasterId r:id="rId19"/>
  </p:notesMasterIdLst>
  <p:sldIdLst>
    <p:sldId id="256" r:id="rId3"/>
    <p:sldId id="307" r:id="rId4"/>
    <p:sldId id="303" r:id="rId5"/>
    <p:sldId id="304" r:id="rId6"/>
    <p:sldId id="305" r:id="rId7"/>
    <p:sldId id="409" r:id="rId8"/>
    <p:sldId id="259" r:id="rId9"/>
    <p:sldId id="313" r:id="rId10"/>
    <p:sldId id="301" r:id="rId11"/>
    <p:sldId id="315" r:id="rId12"/>
    <p:sldId id="285" r:id="rId13"/>
    <p:sldId id="316" r:id="rId14"/>
    <p:sldId id="300" r:id="rId15"/>
    <p:sldId id="344" r:id="rId16"/>
    <p:sldId id="283" r:id="rId17"/>
    <p:sldId id="29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21" autoAdjust="0"/>
  </p:normalViewPr>
  <p:slideViewPr>
    <p:cSldViewPr>
      <p:cViewPr varScale="1">
        <p:scale>
          <a:sx n="70" d="100"/>
          <a:sy n="70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ww:Desktop:&#1050;&#1059;&#1056;&#1057;&#1054;&#1042;&#1040;&#1071;:&#1051;&#1048;&#1058;-&#1056;&#1040;:&#1051;&#1080;&#1090;-&#1088;&#1072;:&#1076;&#1072;&#1085;&#1085;&#1099;&#107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05647578628615"/>
          <c:y val="0.20542432195975488"/>
          <c:w val="0.84713645739196497"/>
          <c:h val="0.7153953165764198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0-99DD-419F-B3B2-BC9C3D981E2C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99DD-419F-B3B2-BC9C3D981E2C}"/>
              </c:ext>
            </c:extLst>
          </c:dPt>
          <c:dPt>
            <c:idx val="23"/>
            <c:invertIfNegative val="0"/>
            <c:bubble3D val="0"/>
            <c:spPr>
              <a:solidFill>
                <a:srgbClr val="3366FF"/>
              </a:solidFill>
            </c:spPr>
            <c:extLst>
              <c:ext xmlns:c16="http://schemas.microsoft.com/office/drawing/2014/chart" uri="{C3380CC4-5D6E-409C-BE32-E72D297353CC}">
                <c16:uniqueId val="{00000002-99DD-419F-B3B2-BC9C3D981E2C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99DD-419F-B3B2-BC9C3D981E2C}"/>
              </c:ext>
            </c:extLst>
          </c:dPt>
          <c:dPt>
            <c:idx val="39"/>
            <c:invertIfNegative val="0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04-99DD-419F-B3B2-BC9C3D981E2C}"/>
              </c:ext>
            </c:extLst>
          </c:dPt>
          <c:cat>
            <c:numRef>
              <c:f>'[данные.xlsx]Каспийское море'!$A$3:$A$42</c:f>
              <c:numCache>
                <c:formatCode>General</c:formatCode>
                <c:ptCount val="40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</c:numCache>
            </c:numRef>
          </c:cat>
          <c:val>
            <c:numRef>
              <c:f>'[данные.xlsx]Каспийское море'!$B$3:$B$42</c:f>
              <c:numCache>
                <c:formatCode>General</c:formatCode>
                <c:ptCount val="40"/>
                <c:pt idx="0">
                  <c:v>-28.7</c:v>
                </c:pt>
                <c:pt idx="1">
                  <c:v>-28.93</c:v>
                </c:pt>
                <c:pt idx="2">
                  <c:v>-29</c:v>
                </c:pt>
                <c:pt idx="3">
                  <c:v>-28.95</c:v>
                </c:pt>
                <c:pt idx="4">
                  <c:v>-28.6</c:v>
                </c:pt>
                <c:pt idx="5">
                  <c:v>-28.45</c:v>
                </c:pt>
                <c:pt idx="6">
                  <c:v>-28.330000000000005</c:v>
                </c:pt>
                <c:pt idx="7">
                  <c:v>-28.25</c:v>
                </c:pt>
                <c:pt idx="8">
                  <c:v>-28.08</c:v>
                </c:pt>
                <c:pt idx="9">
                  <c:v>-28.04</c:v>
                </c:pt>
                <c:pt idx="10">
                  <c:v>-27.959999999999987</c:v>
                </c:pt>
                <c:pt idx="11">
                  <c:v>-27.88</c:v>
                </c:pt>
                <c:pt idx="12">
                  <c:v>-27.759999999999987</c:v>
                </c:pt>
                <c:pt idx="13">
                  <c:v>-27.610000000000017</c:v>
                </c:pt>
                <c:pt idx="14">
                  <c:v>-27.58</c:v>
                </c:pt>
                <c:pt idx="15">
                  <c:v>-27.53</c:v>
                </c:pt>
                <c:pt idx="16">
                  <c:v>-27.16</c:v>
                </c:pt>
                <c:pt idx="17">
                  <c:v>-26.99</c:v>
                </c:pt>
                <c:pt idx="18">
                  <c:v>-26.95</c:v>
                </c:pt>
                <c:pt idx="19">
                  <c:v>-26.68</c:v>
                </c:pt>
                <c:pt idx="20">
                  <c:v>-26.62</c:v>
                </c:pt>
                <c:pt idx="21">
                  <c:v>-26.79</c:v>
                </c:pt>
                <c:pt idx="22">
                  <c:v>-26.89</c:v>
                </c:pt>
                <c:pt idx="23">
                  <c:v>-27.03</c:v>
                </c:pt>
                <c:pt idx="24">
                  <c:v>-27.05</c:v>
                </c:pt>
                <c:pt idx="25">
                  <c:v>-27.08</c:v>
                </c:pt>
                <c:pt idx="26">
                  <c:v>-27.12</c:v>
                </c:pt>
                <c:pt idx="27">
                  <c:v>-27.19</c:v>
                </c:pt>
                <c:pt idx="28">
                  <c:v>-27.110000000000017</c:v>
                </c:pt>
                <c:pt idx="29">
                  <c:v>-27</c:v>
                </c:pt>
                <c:pt idx="30">
                  <c:v>-27.05</c:v>
                </c:pt>
                <c:pt idx="31">
                  <c:v>-27.05</c:v>
                </c:pt>
                <c:pt idx="32">
                  <c:v>-27.05</c:v>
                </c:pt>
                <c:pt idx="33">
                  <c:v>-27.24</c:v>
                </c:pt>
                <c:pt idx="34">
                  <c:v>-27.279999999999987</c:v>
                </c:pt>
                <c:pt idx="35">
                  <c:v>-27.330000000000005</c:v>
                </c:pt>
                <c:pt idx="36">
                  <c:v>-27.45</c:v>
                </c:pt>
                <c:pt idx="37">
                  <c:v>-27.5</c:v>
                </c:pt>
                <c:pt idx="38">
                  <c:v>-27.45</c:v>
                </c:pt>
                <c:pt idx="39">
                  <c:v>-27.43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DD-419F-B3B2-BC9C3D981E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axId val="66612224"/>
        <c:axId val="66622592"/>
      </c:barChart>
      <c:dateAx>
        <c:axId val="66612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sz="800"/>
                  <a:t>годы</a:t>
                </a:r>
              </a:p>
            </c:rich>
          </c:tx>
          <c:layout>
            <c:manualLayout>
              <c:xMode val="edge"/>
              <c:yMode val="edge"/>
              <c:x val="0.49940047144859934"/>
              <c:y val="0"/>
            </c:manualLayout>
          </c:layout>
          <c:overlay val="0"/>
        </c:title>
        <c:numFmt formatCode="General" sourceLinked="1"/>
        <c:majorTickMark val="out"/>
        <c:minorTickMark val="none"/>
        <c:tickLblPos val="high"/>
        <c:crossAx val="66622592"/>
        <c:crosses val="autoZero"/>
        <c:auto val="0"/>
        <c:lblOffset val="100"/>
        <c:baseTimeUnit val="days"/>
      </c:dateAx>
      <c:valAx>
        <c:axId val="666225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800"/>
                  <a:t>уровень моря, м БС</a:t>
                </a:r>
              </a:p>
            </c:rich>
          </c:tx>
          <c:layout>
            <c:manualLayout>
              <c:xMode val="edge"/>
              <c:yMode val="edge"/>
              <c:x val="2.0074310794832718E-2"/>
              <c:y val="0.347014420348529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6612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1954E-F021-478F-8AA0-3A1FC309557B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6D601-2EDC-42A8-B720-010A44646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6D601-2EDC-42A8-B720-010A4464605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6D601-2EDC-42A8-B720-010A4464605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3066F-51AF-4504-9264-D5CFC4D77B2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>
            <a:extLst>
              <a:ext uri="{FF2B5EF4-FFF2-40B4-BE49-F238E27FC236}">
                <a16:creationId xmlns:a16="http://schemas.microsoft.com/office/drawing/2014/main" id="{E0B12DCA-318D-483F-89C4-8C8CADB06E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>
            <a:extLst>
              <a:ext uri="{FF2B5EF4-FFF2-40B4-BE49-F238E27FC236}">
                <a16:creationId xmlns:a16="http://schemas.microsoft.com/office/drawing/2014/main" id="{D6FE6102-0EB7-4614-BACA-28C3BA775D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6" name="Номер слайда 3">
            <a:extLst>
              <a:ext uri="{FF2B5EF4-FFF2-40B4-BE49-F238E27FC236}">
                <a16:creationId xmlns:a16="http://schemas.microsoft.com/office/drawing/2014/main" id="{ED004796-5A3A-4854-90BC-FE688CED62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37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6C54608-C874-4636-A760-54F9A77A945A}" type="slidenum">
              <a:rPr lang="ru-RU" altLang="ru-RU">
                <a:latin typeface="Arial" panose="020B0604020202020204" pitchFamily="34" charset="0"/>
              </a:rPr>
              <a:pPr/>
              <a:t>15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58B9D7E-F417-4DD3-8C73-09336D4EBACE}" type="datetime1">
              <a:rPr lang="ru-RU" smtClean="0"/>
              <a:pPr/>
              <a:t>22.10.2024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D3D517-1B6B-41C4-A441-B1D098818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477D-2CC7-4CE0-A162-68A413F925DF}" type="datetime1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D517-1B6B-41C4-A441-B1D098818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71DCA21-C26C-460B-BA37-BBA9A6B31ABD}" type="datetime1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FD3D517-1B6B-41C4-A441-B1D098818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4BD5E6DE-2673-43DA-867C-DA46F6947E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22.10.2024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DEF2B928-F720-46F9-A589-51FA7E6902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558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4BD5E6DE-2673-43DA-867C-DA46F6947E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22.10.2024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DEF2B928-F720-46F9-A589-51FA7E6902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5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4BD5E6DE-2673-43DA-867C-DA46F6947E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22.10.2024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DEF2B928-F720-46F9-A589-51FA7E6902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54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4BD5E6DE-2673-43DA-867C-DA46F6947E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22.10.2024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DEF2B928-F720-46F9-A589-51FA7E6902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52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4BD5E6DE-2673-43DA-867C-DA46F6947E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22.10.2024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DEF2B928-F720-46F9-A589-51FA7E6902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35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4BD5E6DE-2673-43DA-867C-DA46F6947E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22.10.2024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DEF2B928-F720-46F9-A589-51FA7E6902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80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4BD5E6DE-2673-43DA-867C-DA46F6947E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22.10.2024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DEF2B928-F720-46F9-A589-51FA7E6902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11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4BD5E6DE-2673-43DA-867C-DA46F6947E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22.10.2024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DEF2B928-F720-46F9-A589-51FA7E6902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0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681B-AAE6-4C68-AED1-46E0D532293E}" type="datetime1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D3D517-1B6B-41C4-A441-B1D0988186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4BD5E6DE-2673-43DA-867C-DA46F6947E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22.10.2024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DEF2B928-F720-46F9-A589-51FA7E6902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100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4BD5E6DE-2673-43DA-867C-DA46F6947E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22.10.2024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DEF2B928-F720-46F9-A589-51FA7E6902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77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4BD5E6DE-2673-43DA-867C-DA46F6947E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22.10.2024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DEF2B928-F720-46F9-A589-51FA7E6902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566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CC60-EA3A-4107-BF9B-F00D97903D5E}" type="datetime1">
              <a:rPr lang="ru-RU" smtClean="0"/>
              <a:pPr/>
              <a:t>22.10.2024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FD3D517-1B6B-41C4-A441-B1D0988186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41E4A2-ECDD-4675-BFC5-9E13A37F5D9F}" type="datetime1">
              <a:rPr lang="ru-RU" smtClean="0"/>
              <a:pPr/>
              <a:t>22.10.2024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FD3D517-1B6B-41C4-A441-B1D0988186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58AE7E3-C949-45DD-94CB-AE954AF8F055}" type="datetime1">
              <a:rPr lang="ru-RU" smtClean="0"/>
              <a:pPr/>
              <a:t>22.10.2024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FD3D517-1B6B-41C4-A441-B1D0988186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40B3-EFF4-49EA-84C9-76E9DD858D78}" type="datetime1">
              <a:rPr lang="ru-RU" smtClean="0"/>
              <a:pPr/>
              <a:t>22.10.2024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D3D517-1B6B-41C4-A441-B1D098818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70CE1-0383-43C0-BEDD-388AF5D01AA5}" type="datetime1">
              <a:rPr lang="ru-RU" smtClean="0"/>
              <a:pPr/>
              <a:t>22.10.2024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D3D517-1B6B-41C4-A441-B1D098818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A1F7-C2F2-4F08-9C5C-01E9BFE5ECDE}" type="datetime1">
              <a:rPr lang="ru-RU" smtClean="0"/>
              <a:pPr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D3D517-1B6B-41C4-A441-B1D0988186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DCD461D-A6B9-4D7C-BB4F-F6C724BC2B44}" type="datetime1">
              <a:rPr lang="ru-RU" smtClean="0"/>
              <a:pPr/>
              <a:t>22.10.2024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FD3D517-1B6B-41C4-A441-B1D0988186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B6AE0AC-5E6E-49A6-80AF-5C603D66E7A2}" type="datetime1">
              <a:rPr lang="ru-RU" smtClean="0"/>
              <a:pPr/>
              <a:t>22.10.2024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FD3D517-1B6B-41C4-A441-B1D098818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4BD5E6DE-2673-43DA-867C-DA46F6947E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22.10.2024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DEF2B928-F720-46F9-A589-51FA7E6902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3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\Desktop\пробные карты\исследуемые области геоэкологических процессов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000240"/>
            <a:ext cx="3495647" cy="38576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452" y="228600"/>
            <a:ext cx="8501090" cy="164307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ПРИЧИНЫ КОЛЕБАНИЯ УРОВНЯ КАСПИЙСКОГО МОРЯ И ЕГО ВЛИЯЕНИЕ НА ПРИБРЕЖНЫЕ ЛАНДШАФТЫ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5929330"/>
            <a:ext cx="6786578" cy="92867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sz="2000" b="1" dirty="0" err="1">
                <a:solidFill>
                  <a:schemeClr val="bg1"/>
                </a:solidFill>
              </a:rPr>
              <a:t>Табелинова</a:t>
            </a:r>
            <a:r>
              <a:rPr lang="ru-RU" sz="2000" b="1" dirty="0">
                <a:solidFill>
                  <a:schemeClr val="bg1"/>
                </a:solidFill>
              </a:rPr>
              <a:t> Аида – кандидат географических наук, </a:t>
            </a:r>
            <a:r>
              <a:rPr lang="en-US" sz="2000" b="1" dirty="0">
                <a:solidFill>
                  <a:schemeClr val="bg1"/>
                </a:solidFill>
              </a:rPr>
              <a:t>PhD in Geography, </a:t>
            </a:r>
            <a:r>
              <a:rPr lang="kk-KZ" sz="2000" b="1" dirty="0">
                <a:solidFill>
                  <a:schemeClr val="bg1"/>
                </a:solidFill>
              </a:rPr>
              <a:t>менеджер проектов РОО </a:t>
            </a:r>
            <a:r>
              <a:rPr lang="ru-RU" sz="2000" b="1" dirty="0">
                <a:solidFill>
                  <a:schemeClr val="bg1"/>
                </a:solidFill>
              </a:rPr>
              <a:t>«</a:t>
            </a:r>
            <a:r>
              <a:rPr lang="kk-KZ" sz="2000" b="1" dirty="0">
                <a:solidFill>
                  <a:schemeClr val="bg1"/>
                </a:solidFill>
              </a:rPr>
              <a:t>Казахстанская ассоциация сохранения биоразнообразия» АСБК </a:t>
            </a:r>
            <a:r>
              <a:rPr lang="ru-RU" sz="2000" b="1" dirty="0">
                <a:solidFill>
                  <a:schemeClr val="bg1"/>
                </a:solidFill>
              </a:rPr>
              <a:t>(</a:t>
            </a:r>
            <a:r>
              <a:rPr lang="en-US" sz="2000" b="1" dirty="0">
                <a:solidFill>
                  <a:schemeClr val="bg1"/>
                </a:solidFill>
              </a:rPr>
              <a:t>biota0506@mail.ru)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9" name="Picture 5" descr="P91900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714752"/>
            <a:ext cx="2857520" cy="21431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" name="Picture 4" descr="F:\Мангистау данные ноябрь 2014\Уштаган\Фото\IMG_36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62136"/>
            <a:ext cx="2857488" cy="1904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0" y="6215082"/>
            <a:ext cx="1582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10.04.2018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Изображение 12" descr="Macintosh HD:Users:ww:Desktop:ДИПЛОМНАЯ:ЛИТ-РА:Динамика морского края:к диплому:сжатые:2007-mi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1571612"/>
            <a:ext cx="2857488" cy="214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3" descr="F:\Мангистау данные ноябрь 2014\06112014\Фото\IMG_26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714752"/>
            <a:ext cx="2857488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Синтез космического снимка Landsat по каналам 4,3,2 на территорию Северо-восточного Прикаспия 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 за период 1977 - 2013 </a:t>
            </a:r>
            <a:r>
              <a:rPr lang="ru-RU" sz="2400" b="1" dirty="0" err="1">
                <a:solidFill>
                  <a:schemeClr val="tx1"/>
                </a:solidFill>
              </a:rPr>
              <a:t>гг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FD3D517-1B6B-41C4-A441-B1D098818622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32770" name="Рисунок 21" descr="C:\Users\1\Desktop\Новая папка\Каспий\Каспий Ергали\2013_4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5560" y="4143380"/>
            <a:ext cx="2669825" cy="2462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18" descr="C:\Users\1\Desktop\Новая папка\Каспий\Каспий Ергали\1977_4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1151" y="1317668"/>
            <a:ext cx="2669825" cy="2462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19" descr="C:\Users\1\Desktop\Новая папка\Каспий\Каспий Ергали\1987_4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5559" y="1316108"/>
            <a:ext cx="2679713" cy="247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20" descr="C:\Users\1\Desktop\Новая папка\Каспий\Каспий Ергали\1998_4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1151" y="4110101"/>
            <a:ext cx="2669825" cy="2462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714480" y="3857628"/>
            <a:ext cx="57207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Landsat 2, 1977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Landsat 5, 1987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1285852" y="6550223"/>
            <a:ext cx="60766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 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Landsat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5, 1998 г.                                        г) 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Landsat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8, 2013 г.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1B15F55-386A-4E6D-8ACD-F3DCC01776F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428736"/>
            <a:ext cx="8572528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/>
              <a:t>Идентификация водного зеркала была выполнена на основе нормализованного дифференциального индекса влагосодержания NDWI (</a:t>
            </a:r>
            <a:r>
              <a:rPr lang="ru-RU" dirty="0" err="1"/>
              <a:t>Normalized</a:t>
            </a:r>
            <a:r>
              <a:rPr lang="ru-RU" dirty="0"/>
              <a:t> </a:t>
            </a:r>
            <a:r>
              <a:rPr lang="ru-RU" dirty="0" err="1"/>
              <a:t>Difference</a:t>
            </a:r>
            <a:r>
              <a:rPr lang="ru-RU" dirty="0"/>
              <a:t> </a:t>
            </a:r>
            <a:r>
              <a:rPr lang="ru-RU" dirty="0" err="1"/>
              <a:t>Water</a:t>
            </a:r>
            <a:r>
              <a:rPr lang="ru-RU" dirty="0"/>
              <a:t> </a:t>
            </a:r>
            <a:r>
              <a:rPr lang="ru-RU" dirty="0" err="1"/>
              <a:t>Index</a:t>
            </a:r>
            <a:r>
              <a:rPr lang="ru-RU" dirty="0"/>
              <a:t>), </a:t>
            </a:r>
          </a:p>
          <a:p>
            <a:r>
              <a:rPr lang="ru-RU" dirty="0"/>
              <a:t>для расчета которого использовалась следующая формула: </a:t>
            </a:r>
          </a:p>
          <a:p>
            <a:pPr algn="ctr"/>
            <a:r>
              <a:rPr lang="de-DE" b="1" dirty="0"/>
              <a:t>NDWI = (NIR − MIR) (NIR + MIR),     </a:t>
            </a:r>
            <a:endParaRPr lang="ru-RU" dirty="0"/>
          </a:p>
          <a:p>
            <a:endParaRPr lang="ru-RU" b="1" dirty="0"/>
          </a:p>
        </p:txBody>
      </p:sp>
      <p:pic>
        <p:nvPicPr>
          <p:cNvPr id="7" name="Рисунок 6" descr="рис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786034"/>
            <a:ext cx="557213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15008" y="3071810"/>
            <a:ext cx="31432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 </a:t>
            </a:r>
            <a:r>
              <a:rPr lang="ru-RU" dirty="0"/>
              <a:t>где </a:t>
            </a:r>
            <a:r>
              <a:rPr lang="ru-RU" b="1" dirty="0"/>
              <a:t>NIR</a:t>
            </a:r>
            <a:r>
              <a:rPr lang="ru-RU" dirty="0"/>
              <a:t> – значение спектральной яркости в ближней инфракрасной области спектра, </a:t>
            </a:r>
          </a:p>
          <a:p>
            <a:r>
              <a:rPr lang="ru-RU" b="1" dirty="0"/>
              <a:t>MIR </a:t>
            </a:r>
            <a:r>
              <a:rPr lang="ru-RU" dirty="0"/>
              <a:t>– значение спектральной яркости в средней инфракрасной области спектра [</a:t>
            </a:r>
            <a:r>
              <a:rPr lang="ru-RU" dirty="0" err="1"/>
              <a:t>Gao</a:t>
            </a:r>
            <a:r>
              <a:rPr lang="ru-RU" dirty="0"/>
              <a:t>, </a:t>
            </a:r>
            <a:r>
              <a:rPr lang="ru-RU" dirty="0" err="1"/>
              <a:t>Goetz</a:t>
            </a:r>
            <a:r>
              <a:rPr lang="ru-RU" dirty="0"/>
              <a:t>, 1995].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-46167"/>
            <a:ext cx="908317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Подтопление и затопление прибрежных ландшафтов и объектов инфраструктуры в условиях периодического колебания уровня моря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928670"/>
            <a:ext cx="3632726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i="1" dirty="0">
                <a:solidFill>
                  <a:prstClr val="black"/>
                </a:solidFill>
              </a:rPr>
              <a:t>Смена растительного покрова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86182" y="857232"/>
            <a:ext cx="5143536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ru-RU" i="1" dirty="0">
                <a:solidFill>
                  <a:prstClr val="black"/>
                </a:solidFill>
              </a:rPr>
              <a:t>Динамика засоления в прибрежной полосе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54807"/>
            <a:ext cx="2944227" cy="857250"/>
          </a:xfrm>
        </p:spPr>
        <p:txBody>
          <a:bodyPr>
            <a:normAutofit/>
          </a:bodyPr>
          <a:lstStyle/>
          <a:p>
            <a:r>
              <a:rPr lang="ru-RU" sz="2000" dirty="0"/>
              <a:t>Аккумуляция стока</a:t>
            </a:r>
            <a:endParaRPr lang="en-US" sz="2000" dirty="0"/>
          </a:p>
        </p:txBody>
      </p:sp>
      <p:pic>
        <p:nvPicPr>
          <p:cNvPr id="6" name="Рисунок 5" descr="относит высоты ключ участо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946" y="372896"/>
            <a:ext cx="3902997" cy="330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Уклоны ключ участок сжаты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5863" y="809190"/>
            <a:ext cx="3672408" cy="279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175" y="3522292"/>
            <a:ext cx="4474566" cy="3335708"/>
          </a:xfrm>
          <a:prstGeom prst="rect">
            <a:avLst/>
          </a:prstGeom>
        </p:spPr>
      </p:pic>
      <p:pic>
        <p:nvPicPr>
          <p:cNvPr id="2050" name="Picture 2" descr="рис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59" y="3676507"/>
            <a:ext cx="4628685" cy="333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99592" y="3474232"/>
            <a:ext cx="1512168" cy="11789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2411761" y="2341604"/>
            <a:ext cx="1976066" cy="1132629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411761" y="4653137"/>
            <a:ext cx="1976066" cy="83093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>
            <a:off x="5924556" y="1931060"/>
            <a:ext cx="511879" cy="410476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85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94770"/>
            <a:ext cx="4357686" cy="586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80613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/>
              <a:t>Геоэкологические процессы в ландшафтах северо-восточного Прикаспия как индикатор изменения климата</a:t>
            </a:r>
          </a:p>
        </p:txBody>
      </p:sp>
      <p:pic>
        <p:nvPicPr>
          <p:cNvPr id="1026" name="Picture 2" descr="геоэкологические процессы фрагме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5209" y="2595194"/>
            <a:ext cx="3456954" cy="446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71670" y="1357298"/>
            <a:ext cx="785818" cy="92869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>
            <a:cxnSpLocks/>
          </p:cNvCxnSpPr>
          <p:nvPr/>
        </p:nvCxnSpPr>
        <p:spPr>
          <a:xfrm>
            <a:off x="2857488" y="2331684"/>
            <a:ext cx="2146560" cy="4337676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1B15F55-386A-4E6D-8ACD-F3DCC01776F0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142984"/>
            <a:ext cx="1785950" cy="13878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1142984"/>
            <a:ext cx="1928826" cy="1365184"/>
          </a:xfrm>
          <a:prstGeom prst="rect">
            <a:avLst/>
          </a:prstGeom>
          <a:noFill/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5786446" y="642918"/>
            <a:ext cx="1532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76700" algn="l"/>
                <a:tab pos="5940425" algn="r"/>
              </a:tabLst>
            </a:pP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Условные обозначения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76700" algn="l"/>
                <a:tab pos="5940425" algn="r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643570" y="857232"/>
            <a:ext cx="20002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Геоэкологические процессы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5950" algn="l"/>
              </a:tabLst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07695789-0950-4DB8-A77D-87BCB58F1526}"/>
              </a:ext>
            </a:extLst>
          </p:cNvPr>
          <p:cNvCxnSpPr/>
          <p:nvPr/>
        </p:nvCxnSpPr>
        <p:spPr>
          <a:xfrm>
            <a:off x="2857488" y="1351856"/>
            <a:ext cx="1928762" cy="119325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6724" y="1320971"/>
            <a:ext cx="2717276" cy="3867346"/>
          </a:xfrm>
        </p:spPr>
        <p:txBody>
          <a:bodyPr>
            <a:noAutofit/>
          </a:bodyPr>
          <a:lstStyle/>
          <a:p>
            <a:pPr algn="ctr"/>
            <a:r>
              <a:rPr lang="ru-RU" sz="135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Кладвий</a:t>
            </a:r>
            <a:r>
              <a:rPr lang="ru-RU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Птолемей – античный ученый греко-египетского происхождения. Жил </a:t>
            </a:r>
            <a:r>
              <a:rPr lang="ru-RU" sz="135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ок</a:t>
            </a:r>
            <a:r>
              <a:rPr lang="ru-RU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100 – </a:t>
            </a:r>
            <a:r>
              <a:rPr lang="ru-RU" sz="135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ок</a:t>
            </a:r>
            <a:r>
              <a:rPr lang="ru-RU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170 гг.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0" y="1124744"/>
            <a:ext cx="6294982" cy="477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C:\Users\Любимый ПАПА\Downloads\PSM_V78_D326_Ptolem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129" y="2636912"/>
            <a:ext cx="2200321" cy="269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B28D52-7652-4EB7-A8DA-EB7AB6E3EF5B}"/>
              </a:ext>
            </a:extLst>
          </p:cNvPr>
          <p:cNvSpPr txBox="1"/>
          <p:nvPr/>
        </p:nvSpPr>
        <p:spPr>
          <a:xfrm>
            <a:off x="179512" y="476672"/>
            <a:ext cx="555756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/>
            <a:r>
              <a:rPr lang="ru-RU" sz="15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по историческим картам</a:t>
            </a:r>
            <a:endParaRPr lang="ru-KZ" sz="15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2833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E71F1869-91C1-4D5B-B860-6809E203E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38" y="287338"/>
            <a:ext cx="7608887" cy="68103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en-US" sz="2100" b="1" cap="all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Suggestion</a:t>
            </a:r>
            <a:r>
              <a:rPr lang="ru-RU" altLang="en-US" sz="2100" b="1" cap="all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100" b="1" cap="all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cooperation to generate Atlas of the Pre-Caspian region</a:t>
            </a:r>
          </a:p>
        </p:txBody>
      </p:sp>
      <p:sp>
        <p:nvSpPr>
          <p:cNvPr id="32771" name="Объект 2">
            <a:extLst>
              <a:ext uri="{FF2B5EF4-FFF2-40B4-BE49-F238E27FC236}">
                <a16:creationId xmlns:a16="http://schemas.microsoft.com/office/drawing/2014/main" id="{8BB9E636-19E4-441B-9E5C-90EA7DB37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19275"/>
            <a:ext cx="4612579" cy="50387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Conducting scientific field studies with participation of researchers from the five Pre-Caspian States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Atlas mapping of the Pre-Caspian coastal zone 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(1: 1 000 000 - 1500 000);</a:t>
            </a:r>
          </a:p>
          <a:p>
            <a:pPr algn="just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Conservation of the Pre-Caspian biological biodiversity;</a:t>
            </a:r>
          </a:p>
          <a:p>
            <a:pPr algn="just"/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Exchange of experience, information and data</a:t>
            </a:r>
            <a:endParaRPr lang="ru-RU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2" name="Рисунок 1">
            <a:extLst>
              <a:ext uri="{FF2B5EF4-FFF2-40B4-BE49-F238E27FC236}">
                <a16:creationId xmlns:a16="http://schemas.microsoft.com/office/drawing/2014/main" id="{68A99A93-92E1-44C8-A8AF-5C420AC21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504950"/>
            <a:ext cx="3535362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Прямоугольник 1">
            <a:extLst>
              <a:ext uri="{FF2B5EF4-FFF2-40B4-BE49-F238E27FC236}">
                <a16:creationId xmlns:a16="http://schemas.microsoft.com/office/drawing/2014/main" id="{9370EC14-40CB-41C8-BCBB-CAE0FF59E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5388" y="5724525"/>
            <a:ext cx="419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898989"/>
                </a:solidFill>
              </a:rPr>
              <a:t>16</a:t>
            </a:r>
            <a:endParaRPr lang="ru-RU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066800"/>
          </a:xfrm>
        </p:spPr>
        <p:txBody>
          <a:bodyPr/>
          <a:lstStyle/>
          <a:p>
            <a:pPr algn="ctr"/>
            <a:r>
              <a:rPr lang="ru-RU" dirty="0"/>
              <a:t>Благодарю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1B15F55-386A-4E6D-8ACD-F3DCC01776F0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6" name="Рисунок 5" descr="E:\Мангистау данные ноябрь 2014\07112014\Фото\ФЖ\32 га\IMG_128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60"/>
            <a:ext cx="3000364" cy="2105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F:\Мангистау данные ноябрь 2014\Уштаган\Фото\IMG_36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56"/>
            <a:ext cx="2893240" cy="1928826"/>
          </a:xfrm>
          <a:prstGeom prst="rect">
            <a:avLst/>
          </a:prstGeom>
          <a:noFill/>
        </p:spPr>
      </p:pic>
      <p:pic>
        <p:nvPicPr>
          <p:cNvPr id="4099" name="Picture 3" descr="F:\Мангистау данные ноябрь 2014\06112014\Фото\IMG_26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04" y="4214818"/>
            <a:ext cx="3000396" cy="2000264"/>
          </a:xfrm>
          <a:prstGeom prst="rect">
            <a:avLst/>
          </a:prstGeom>
          <a:noFill/>
        </p:spPr>
      </p:pic>
      <p:pic>
        <p:nvPicPr>
          <p:cNvPr id="4100" name="Picture 4" descr="F:\Мангистау данные ноябрь 2014\06112014\Фото\IMG_27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5949" y="1357298"/>
            <a:ext cx="3078051" cy="2052034"/>
          </a:xfrm>
          <a:prstGeom prst="rect">
            <a:avLst/>
          </a:prstGeom>
          <a:noFill/>
        </p:spPr>
      </p:pic>
      <p:pic>
        <p:nvPicPr>
          <p:cNvPr id="4101" name="Picture 5" descr="F:\Мангистау данные ноябрь 2014\06112014\Фото\IMG_27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2571744"/>
            <a:ext cx="3357586" cy="2238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>
                <a:cs typeface="Aharoni" pitchFamily="2" charset="-79"/>
              </a:rPr>
              <a:t>1. </a:t>
            </a:r>
            <a:r>
              <a:rPr lang="ru-RU" sz="2400" b="1" dirty="0">
                <a:cs typeface="Aharoni" pitchFamily="2" charset="-79"/>
              </a:rPr>
              <a:t>Причины изменения уровня Каспийского моря и его гетерохронная связь с озерами аридных территорий</a:t>
            </a:r>
            <a:endParaRPr lang="ru-RU" sz="2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FD3D517-1B6B-41C4-A441-B1D098818622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25602" name="Picture 2" descr="ри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3429024" cy="434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ри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285860"/>
            <a:ext cx="3735946" cy="5286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572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Колебания уровня Каспийского моря (а - дельта реки Урал и прилегающее побережье, б - изменения уровня моря в период 1975-2010 гг.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3571875"/>
            <a:ext cx="8686800" cy="428625"/>
          </a:xfrm>
        </p:spPr>
        <p:txBody>
          <a:bodyPr>
            <a:normAutofit fontScale="85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  <p:pic>
        <p:nvPicPr>
          <p:cNvPr id="17412" name="Picture 2" descr="Уровень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9863"/>
            <a:ext cx="9144000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 descr="уым вм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25838"/>
            <a:ext cx="9144000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8153400" cy="990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000" b="1">
                <a:solidFill>
                  <a:schemeClr val="tx1"/>
                </a:solidFill>
              </a:rPr>
              <a:t>С каждым новым 11-летним циклом наблюдается постепенное понижение уровней озер, а  в относительно слабые периоды солнечной активности – повышение</a:t>
            </a:r>
            <a:r>
              <a:rPr lang="ru-RU" sz="2000">
                <a:solidFill>
                  <a:schemeClr val="tx1"/>
                </a:solidFill>
              </a:rPr>
              <a:t>.</a:t>
            </a:r>
            <a:br>
              <a:rPr lang="ru-RU"/>
            </a:br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28625" y="1500188"/>
          <a:ext cx="8358188" cy="4714876"/>
        </p:xfrm>
        <a:graphic>
          <a:graphicData uri="http://schemas.openxmlformats.org/drawingml/2006/table">
            <a:tbl>
              <a:tblPr/>
              <a:tblGrid>
                <a:gridCol w="16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3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Озеро Балхаш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Арал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Каспий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0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1900-1910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уровня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уровня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уровня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1911-1920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уровня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уровня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уровня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0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уровня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уровня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Небольшое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уровня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0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1922-1930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уровня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уровня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уровня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0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Резкое повышение уровня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Резкое повышение уровня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Понижение уровня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285750"/>
            <a:ext cx="8653463" cy="990600"/>
          </a:xfrm>
        </p:spPr>
        <p:txBody>
          <a:bodyPr/>
          <a:lstStyle/>
          <a:p>
            <a:pPr algn="ctr" eaLnBrk="1" hangingPunct="1"/>
            <a:r>
              <a:rPr lang="ru-RU" sz="2400" b="1">
                <a:solidFill>
                  <a:schemeClr val="tx1"/>
                </a:solidFill>
              </a:rPr>
              <a:t>Влияние</a:t>
            </a:r>
            <a:r>
              <a:rPr lang="ru-RU" sz="2400">
                <a:solidFill>
                  <a:schemeClr val="tx1"/>
                </a:solidFill>
              </a:rPr>
              <a:t>  </a:t>
            </a:r>
            <a:r>
              <a:rPr lang="ru-RU" sz="2400" b="1">
                <a:solidFill>
                  <a:schemeClr val="tx1"/>
                </a:solidFill>
              </a:rPr>
              <a:t>Азорского максимума (североатлантического антициклона) на климатические условия Евразии</a:t>
            </a:r>
            <a:endParaRPr lang="ru-RU" sz="2400"/>
          </a:p>
        </p:txBody>
      </p:sp>
      <p:pic>
        <p:nvPicPr>
          <p:cNvPr id="19459" name="Picture 1" descr="11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643063"/>
            <a:ext cx="7791450" cy="449580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B77CB6E9-19FB-4145-90E2-CAACA9C63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762" y="228600"/>
            <a:ext cx="3935285" cy="990600"/>
          </a:xfrm>
        </p:spPr>
        <p:txBody>
          <a:bodyPr>
            <a:normAutofit/>
          </a:bodyPr>
          <a:lstStyle/>
          <a:p>
            <a:pPr algn="ctr"/>
            <a:r>
              <a:rPr lang="ru-RU" altLang="en-US" sz="2800" dirty="0">
                <a:solidFill>
                  <a:srgbClr val="0070C0"/>
                </a:solidFill>
              </a:rPr>
              <a:t>Влияние тектонических движений</a:t>
            </a:r>
            <a:endParaRPr lang="en-US" altLang="en-US" sz="2800" dirty="0">
              <a:solidFill>
                <a:srgbClr val="0070C0"/>
              </a:solidFill>
            </a:endParaRPr>
          </a:p>
        </p:txBody>
      </p:sp>
      <p:pic>
        <p:nvPicPr>
          <p:cNvPr id="10243" name="Picture 2" descr="https://www.geokniga.org/sites/geokniga/imagecache/map_preview/files/maps/mezhdunarodnaya-tektonicheskaya-karta-kaspiyskogo-morya-i-ego-obramleniya.jpg">
            <a:extLst>
              <a:ext uri="{FF2B5EF4-FFF2-40B4-BE49-F238E27FC236}">
                <a16:creationId xmlns:a16="http://schemas.microsoft.com/office/drawing/2014/main" id="{A5C1E0C5-0B6A-4C25-B276-59B80E266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-265113"/>
            <a:ext cx="4881563" cy="712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3">
            <a:extLst>
              <a:ext uri="{FF2B5EF4-FFF2-40B4-BE49-F238E27FC236}">
                <a16:creationId xmlns:a16="http://schemas.microsoft.com/office/drawing/2014/main" id="{D1932861-7CE6-4DDC-ABB1-8BAB2F1E2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06700"/>
            <a:ext cx="47244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2">
            <a:extLst>
              <a:ext uri="{FF2B5EF4-FFF2-40B4-BE49-F238E27FC236}">
                <a16:creationId xmlns:a16="http://schemas.microsoft.com/office/drawing/2014/main" id="{5DF765A8-EF2B-491A-8054-FD0818DDE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317" y="1919275"/>
            <a:ext cx="4724400" cy="1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Роль вертикальной дифференциации ландшафтов северо-восточного Прикаспия как фактора формирования их современной структуры и развития геоэкологических процессов.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285784" y="4143380"/>
            <a:ext cx="5429256" cy="2714620"/>
          </a:xfrm>
        </p:spPr>
        <p:txBody>
          <a:bodyPr>
            <a:noAutofit/>
          </a:bodyPr>
          <a:lstStyle/>
          <a:p>
            <a:r>
              <a:rPr lang="ru-RU" sz="1800" dirty="0"/>
              <a:t>Сформировавшиеся в условиях неотектонической активности региона и  длительных трансгрессивных и регрессивных фаз колебаний уровня Каспийского моря </a:t>
            </a:r>
            <a:r>
              <a:rPr lang="ru-RU" sz="1800" b="1" dirty="0"/>
              <a:t>пять ландшафтных ярусов и четырнадцать подъярусов</a:t>
            </a:r>
            <a:r>
              <a:rPr lang="ru-RU" sz="1800" dirty="0"/>
              <a:t>, наряду с другими природными и антропогенными факторами определяют характер современных ландшафтов, особенности и степень развития геоэкологических процессов.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FD3D517-1B6B-41C4-A441-B1D098818622}" type="slidenum">
              <a:rPr lang="ru-RU" sz="1800" smtClean="0"/>
              <a:pPr/>
              <a:t>7</a:t>
            </a:fld>
            <a:endParaRPr lang="ru-RU" sz="1800" dirty="0"/>
          </a:p>
        </p:txBody>
      </p:sp>
      <p:pic>
        <p:nvPicPr>
          <p:cNvPr id="5" name="Рисунок 4" descr="D:\предзащита\исправления\авторферат\карты автореферат\Подъярусы автореферат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500198"/>
            <a:ext cx="3857652" cy="535780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1" descr="подъярусы фрагме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500174"/>
            <a:ext cx="4000528" cy="255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929322" y="2000240"/>
            <a:ext cx="2214578" cy="12144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4214810" y="2285992"/>
            <a:ext cx="2000264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 descr="Macintosh HD:Users:ww:Desktop:ДИПЛОМНАЯ:ЛИТ-РА:Динамика морского края:к диплому:сжатые:динамика-mi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98" y="2434168"/>
            <a:ext cx="6120752" cy="43940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50477" y="27670"/>
            <a:ext cx="7311991" cy="590000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</a:rPr>
              <a:t>Влияние колебаний уровня Каспия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88768177"/>
              </p:ext>
            </p:extLst>
          </p:nvPr>
        </p:nvGraphicFramePr>
        <p:xfrm>
          <a:off x="-114497" y="462797"/>
          <a:ext cx="6560253" cy="2803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5409" y="4795896"/>
            <a:ext cx="23245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Рис. 19. Динамика устьевой области р. Урал и прилегающего морского края дельты</a:t>
            </a:r>
          </a:p>
          <a:p>
            <a:pPr algn="ctr"/>
            <a:r>
              <a:rPr lang="ru-RU" sz="1400" dirty="0"/>
              <a:t>с 2007 г. по 2014 г. ( составлено автором по </a:t>
            </a:r>
            <a:r>
              <a:rPr lang="ru-RU" sz="1400" dirty="0" err="1"/>
              <a:t>космоснимкам</a:t>
            </a:r>
            <a:r>
              <a:rPr lang="ru-RU" sz="1400" dirty="0"/>
              <a:t> </a:t>
            </a:r>
            <a:r>
              <a:rPr lang="en-US" sz="1400" dirty="0"/>
              <a:t>Landsat</a:t>
            </a:r>
            <a:r>
              <a:rPr lang="ru-RU" sz="1400" dirty="0"/>
              <a:t>, июль-август месяцы)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35851" y="978407"/>
            <a:ext cx="21815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Рис. 18. Изменение уровня Каспийского моря</a:t>
            </a:r>
            <a:r>
              <a:rPr lang="ru-RU" sz="1400" dirty="0"/>
              <a:t> (составлено автором по данным </a:t>
            </a:r>
            <a:r>
              <a:rPr lang="ru-RU" sz="1400" dirty="0" err="1"/>
              <a:t>Казгидромета</a:t>
            </a:r>
            <a:r>
              <a:rPr lang="ru-RU" sz="1400" dirty="0"/>
              <a:t>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086B616-4540-9F4C-BC0D-A9B67152932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683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cs typeface="Aharoni" pitchFamily="2" charset="-79"/>
              </a:rPr>
              <a:t> </a:t>
            </a:r>
            <a:r>
              <a:rPr lang="ru-RU" sz="2800" b="1" dirty="0">
                <a:solidFill>
                  <a:srgbClr val="0070C0"/>
                </a:solidFill>
                <a:cs typeface="Aharoni" pitchFamily="2" charset="-79"/>
              </a:rPr>
              <a:t>Зависимость изменения устьевой области Урала от колебаний уровня Каспийского моря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FD3D517-1B6B-41C4-A441-B1D098818622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D:\предзащита\исправления\статья известия РАН\карты ран\миграция дельты леген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357298"/>
            <a:ext cx="9164372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1867</TotalTime>
  <Words>542</Words>
  <Application>Microsoft Office PowerPoint</Application>
  <PresentationFormat>Экран (4:3)</PresentationFormat>
  <Paragraphs>80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Aharoni</vt:lpstr>
      <vt:lpstr>Arial</vt:lpstr>
      <vt:lpstr>Calibri</vt:lpstr>
      <vt:lpstr>Times New Roman</vt:lpstr>
      <vt:lpstr>Tw Cen MT</vt:lpstr>
      <vt:lpstr>Wingdings</vt:lpstr>
      <vt:lpstr>Wingdings 2</vt:lpstr>
      <vt:lpstr>Обычная</vt:lpstr>
      <vt:lpstr>Тема Office</vt:lpstr>
      <vt:lpstr>ПРИЧИНЫ КОЛЕБАНИЯ УРОВНЯ КАСПИЙСКОГО МОРЯ И ЕГО ВЛИЯЕНИЕ НА ПРИБРЕЖНЫЕ ЛАНДШАФТЫ </vt:lpstr>
      <vt:lpstr>1. Причины изменения уровня Каспийского моря и его гетерохронная связь с озерами аридных территорий</vt:lpstr>
      <vt:lpstr>Презентация PowerPoint</vt:lpstr>
      <vt:lpstr>С каждым новым 11-летним циклом наблюдается постепенное понижение уровней озер, а  в относительно слабые периоды солнечной активности – повышение. </vt:lpstr>
      <vt:lpstr>Влияние  Азорского максимума (североатлантического антициклона) на климатические условия Евразии</vt:lpstr>
      <vt:lpstr>Влияние тектонических движений</vt:lpstr>
      <vt:lpstr>Роль вертикальной дифференциации ландшафтов северо-восточного Прикаспия как фактора формирования их современной структуры и развития геоэкологических процессов.</vt:lpstr>
      <vt:lpstr>Влияние колебаний уровня Каспия</vt:lpstr>
      <vt:lpstr> Зависимость изменения устьевой области Урала от колебаний уровня Каспийского моря</vt:lpstr>
      <vt:lpstr>Синтез космического снимка Landsat по каналам 4,3,2 на территорию Северо-восточного Прикаспия   за период 1977 - 2013 гг</vt:lpstr>
      <vt:lpstr>Презентация PowerPoint</vt:lpstr>
      <vt:lpstr>Аккумуляция стока</vt:lpstr>
      <vt:lpstr>Геоэкологические процессы в ландшафтах северо-восточного Прикаспия как индикатор изменения климата</vt:lpstr>
      <vt:lpstr>Презентация PowerPoint</vt:lpstr>
      <vt:lpstr>Suggestion:  International cooperation to generate Atlas of the Pre-Caspian region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ДИНАМИКИ ГЕОЭКОЛОГИЧЕСКИХ ПРОЦЕССОВ НА ТЕРРИТОРИИ СЕВЕРО-ВОСТОЧНОГО ПРИКАСПИЯ С ПОМОЩЬЮ ДИСТАНЦИОННЫХ МЕТОДОВ ИССЛЕДОВАНИЯ</dc:title>
  <dc:creator>Админ</dc:creator>
  <cp:lastModifiedBy>Пользователь</cp:lastModifiedBy>
  <cp:revision>74</cp:revision>
  <dcterms:created xsi:type="dcterms:W3CDTF">2017-08-21T01:35:46Z</dcterms:created>
  <dcterms:modified xsi:type="dcterms:W3CDTF">2024-10-21T22:57:30Z</dcterms:modified>
</cp:coreProperties>
</file>