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60" r:id="rId4"/>
    <p:sldId id="258" r:id="rId5"/>
    <p:sldId id="259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2C3BB-3BE5-4D99-A990-E31B1A8DCCED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F21BB-7DCE-48F5-AC69-233BFD88B90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1C0143F-D407-4504-A58B-9EBD84C4980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85EE3EC-C2A9-4F84-B9FA-2F4390E3DFEA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0FC8311-B10B-49AA-A8C8-98D775E071FF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823A745-6F8A-408F-B14D-0C96192EAB46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3293FAF-B83F-43BD-9D1C-B58DF55EB9F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ru-RU" altLang="en-US"/>
              <a:t>Щелкните для изменения стиля основного подзаголовка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Название и текст по вертика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по вертикали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Название по вертикали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по вертикали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ние и контен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конт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контента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4" name="Заполнитель контента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5" name="Заполнитель текста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6" name="Заполнитель контента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7" name="Заполнитель даты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8" name="Заполнитель нижнего колонтитула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9" name="Заполнитель номера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наз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4" name="Заполнитель нижнего колонтитула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Заполнитель номера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даты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3" name="Заполнитель нижнего колонтитула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Контен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текста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изображения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altLang="en-US"/>
              <a:t>Щелкните на значок, чтобы добавить рисунок</a:t>
            </a:r>
          </a:p>
        </p:txBody>
      </p:sp>
      <p:sp>
        <p:nvSpPr>
          <p:cNvPr id="4" name="Заполнитель текста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altLang="en-US"/>
              <a:t>Щелкните для изменения стиля основного текста</a:t>
            </a:r>
          </a:p>
        </p:txBody>
      </p:sp>
      <p:sp>
        <p:nvSpPr>
          <p:cNvPr id="5" name="Заполнитель даты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названия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altLang="en-US"/>
              <a:t>Щелкните для изменения стиля основного заголовка</a:t>
            </a:r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Заполнитель даты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7FF2-845F-41B9-944F-35B90659B7D6}" type="datetimeFigureOut">
              <a:rPr lang="en-US" smtClean="0"/>
              <a:t>1/26/2025</a:t>
            </a:fld>
            <a:endParaRPr lang="en-US"/>
          </a:p>
        </p:txBody>
      </p:sp>
      <p:sp>
        <p:nvSpPr>
          <p:cNvPr id="5" name="Заполнитель нижнего колонтитула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altLang="en-US"/>
          </a:p>
        </p:txBody>
      </p:sp>
      <p:sp>
        <p:nvSpPr>
          <p:cNvPr id="6" name="Заполнитель номера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ctrTitle"/>
          </p:nvPr>
        </p:nvSpPr>
        <p:spPr>
          <a:xfrm>
            <a:off x="221281" y="1122363"/>
            <a:ext cx="4967994" cy="2387600"/>
          </a:xfrm>
        </p:spPr>
        <p:txBody>
          <a:bodyPr/>
          <a:lstStyle/>
          <a:p>
            <a:r>
              <a:rPr lang="ru-RU" altLang="en-US" sz="3900">
                <a:solidFill>
                  <a:schemeClr val="accent1">
                    <a:lumMod val="75000"/>
                    <a:alpha val="100000"/>
                  </a:schemeClr>
                </a:solidFill>
              </a:rPr>
              <a:t>Механизмы сотрудничества общественности Прикаспийского региона</a:t>
            </a:r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366073" y="3811775"/>
            <a:ext cx="4678410" cy="1655762"/>
          </a:xfrm>
        </p:spPr>
        <p:txBody>
          <a:bodyPr/>
          <a:lstStyle/>
          <a:p>
            <a:r>
              <a:rPr lang="ru-RU" altLang="en-US"/>
              <a:t>К.г.н., Могилюк Светлана </a:t>
            </a:r>
          </a:p>
          <a:p>
            <a:r>
              <a:rPr lang="ru-RU" altLang="en-US"/>
              <a:t>Председатель Экофорума Казахстана</a:t>
            </a:r>
          </a:p>
          <a:p>
            <a:r>
              <a:rPr lang="ru-RU" altLang="en-US"/>
              <a:t>Региональный координатор Климатической сети гражданского общества Центральной Азии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5827537" y="1121540"/>
            <a:ext cx="6369128" cy="47768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полнитель контента 6"/>
          <p:cNvSpPr>
            <a:spLocks noGrp="1" noEditPoints="1"/>
          </p:cNvSpPr>
          <p:nvPr>
            <p:ph sz="half" idx="2"/>
          </p:nvPr>
        </p:nvSpPr>
        <p:spPr>
          <a:xfrm>
            <a:off x="7398438" y="1253331"/>
            <a:ext cx="4381245" cy="4351338"/>
          </a:xfrm>
        </p:spPr>
        <p:txBody>
          <a:bodyPr/>
          <a:lstStyle/>
          <a:p>
            <a:r>
              <a:rPr lang="ru-RU"/>
              <a:t>Конвенция ЭСПО -</a:t>
            </a:r>
          </a:p>
          <a:p>
            <a:pPr marL="0" indent="0">
              <a:buNone/>
            </a:pPr>
            <a:r>
              <a:rPr lang="ru-RU"/>
              <a:t>Конвенция об оценке воздействия на окружающую среду в трансграничном контексте</a:t>
            </a:r>
          </a:p>
          <a:p>
            <a:r>
              <a:rPr lang="ru-RU"/>
              <a:t>Орхусская конвенция -</a:t>
            </a:r>
          </a:p>
          <a:p>
            <a:pPr marL="0" indent="0">
              <a:buNone/>
            </a:pPr>
            <a:r>
              <a:rPr lang="ru-RU"/>
              <a:t>Конвенция об оценке воздействия на окружающую среду в трансграничном контексте</a:t>
            </a:r>
          </a:p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681370"/>
          </a:xfrm>
        </p:spPr>
        <p:txBody>
          <a:bodyPr/>
          <a:lstStyle/>
          <a:p>
            <a:r>
              <a:rPr lang="ru-RU" b="1">
                <a:solidFill>
                  <a:schemeClr val="accent2">
                    <a:lumMod val="50000"/>
                    <a:alpha val="100000"/>
                  </a:schemeClr>
                </a:solidFill>
              </a:rPr>
              <a:t>Вызовы </a:t>
            </a:r>
            <a:r>
              <a:rPr lang="ru-RU"/>
              <a:t>                     </a:t>
            </a:r>
            <a:r>
              <a:rPr lang="ru-RU" b="1">
                <a:solidFill>
                  <a:srgbClr val="92D050">
                    <a:alpha val="100000"/>
                  </a:srgbClr>
                </a:solidFill>
              </a:rPr>
              <a:t>Решения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sz="half" idx="1"/>
          </p:nvPr>
        </p:nvSpPr>
        <p:spPr>
          <a:xfrm>
            <a:off x="196199" y="1166385"/>
            <a:ext cx="5181600" cy="4351338"/>
          </a:xfrm>
        </p:spPr>
        <p:txBody>
          <a:bodyPr/>
          <a:lstStyle/>
          <a:p>
            <a:r>
              <a:rPr lang="ru-RU"/>
              <a:t>Трансграничный характер воздействия</a:t>
            </a:r>
          </a:p>
          <a:p>
            <a:r>
              <a:rPr lang="ru-RU"/>
              <a:t>Колебание уровня моря </a:t>
            </a:r>
          </a:p>
          <a:p>
            <a:r>
              <a:rPr lang="ru-RU"/>
              <a:t>Расширение воздействия через крупные проекты (например производство водорода) </a:t>
            </a:r>
          </a:p>
          <a:p>
            <a:pPr marL="0" indent="0">
              <a:buNone/>
            </a:pPr>
            <a:endParaRPr lang="ru-RU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3408849" y="3101331"/>
            <a:ext cx="4150301" cy="3363036"/>
          </a:xfrm>
          <a:prstGeom prst="snip2DiagRect">
            <a:avLst>
              <a:gd name="adj1" fmla="val 0"/>
              <a:gd name="adj2" fmla="val 50000"/>
            </a:avLst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3021752" cy="1970323"/>
          </a:xfrm>
        </p:spPr>
        <p:txBody>
          <a:bodyPr/>
          <a:lstStyle/>
          <a:p>
            <a:r>
              <a:rPr lang="ru-RU" sz="2400"/>
              <a:t>Единый экологический портал</a:t>
            </a:r>
          </a:p>
          <a:p>
            <a:r>
              <a:rPr lang="en-GB" sz="2400"/>
              <a:t>ecoportal.kz </a:t>
            </a:r>
            <a:endParaRPr lang="ru-RU" sz="2400"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838200" y="3059228"/>
            <a:ext cx="3353395" cy="3117735"/>
          </a:xfrm>
        </p:spPr>
        <p:txBody>
          <a:bodyPr/>
          <a:lstStyle/>
          <a:p>
            <a:pPr marL="0" indent="0">
              <a:buNone/>
            </a:pPr>
            <a:r>
              <a:rPr lang="ru-RU"/>
              <a:t>Дает возможность он-лайн доступа к объявлениям об общественных слушаниях во всей стране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 t="2977"/>
          <a:stretch/>
        </p:blipFill>
        <p:spPr>
          <a:xfrm>
            <a:off x="3859952" y="706176"/>
            <a:ext cx="8332047" cy="526502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8200" y="123085"/>
            <a:ext cx="10515600" cy="1325563"/>
          </a:xfrm>
        </p:spPr>
        <p:txBody>
          <a:bodyPr/>
          <a:lstStyle/>
          <a:p>
            <a:r>
              <a:rPr lang="ru-RU" b="1">
                <a:solidFill>
                  <a:schemeClr val="accent1">
                    <a:lumMod val="75000"/>
                    <a:alpha val="100000"/>
                  </a:schemeClr>
                </a:solidFill>
              </a:rPr>
              <a:t>Механизмы сотрудничества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838200" y="1448648"/>
            <a:ext cx="10515600" cy="4951636"/>
          </a:xfrm>
        </p:spPr>
        <p:txBody>
          <a:bodyPr/>
          <a:lstStyle/>
          <a:p>
            <a:r>
              <a:rPr lang="ru-RU" b="1"/>
              <a:t>Сети гражданского общества</a:t>
            </a:r>
            <a:r>
              <a:rPr lang="ru-RU"/>
              <a:t> - позволяют более эффективно выстроить взаимодействие с государственными органами по ключевым трансграничным проблемам.</a:t>
            </a:r>
          </a:p>
          <a:p>
            <a:r>
              <a:rPr lang="ru-RU"/>
              <a:t>Орхусские центры - обеспечивают вовлечение широких слоев общественности </a:t>
            </a:r>
          </a:p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endParaRPr 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 l="32711" r="40261"/>
          <a:stretch/>
        </p:blipFill>
        <p:spPr>
          <a:xfrm rot="5400000">
            <a:off x="4925059" y="1493817"/>
            <a:ext cx="2341882" cy="69912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6918886" cy="1325563"/>
          </a:xfrm>
        </p:spPr>
        <p:txBody>
          <a:bodyPr/>
          <a:lstStyle/>
          <a:p>
            <a:r>
              <a:rPr lang="ru-RU"/>
              <a:t>Примеры эффективного участия:</a:t>
            </a: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586124" y="1782213"/>
            <a:ext cx="7170962" cy="5075787"/>
          </a:xfrm>
        </p:spPr>
        <p:txBody>
          <a:bodyPr/>
          <a:lstStyle/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r>
              <a:rPr lang="ru-RU"/>
              <a:t>-  Строительство базы реагирования на нефтяные разливы в устье реки Урал. Удалось объяснить общественности пользу проекта и учесть высказанные рекомендации по охране биоразнообразия в дельте реки Урал.</a:t>
            </a:r>
          </a:p>
          <a:p>
            <a:pPr marL="0" indent="0">
              <a:buNone/>
            </a:pPr>
            <a:r>
              <a:rPr lang="ru-RU"/>
              <a:t>-  Проект строительства отеля в урочище Бозжира. Общественная экологическая экспертиза обосновала риски реализации проекта.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о умолчанию">
  <a:themeElements>
    <a:clrScheme name="Офис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исная">
      <a:majorFont>
        <a:latin typeface="Calibri Light" panose="020F0302020204030204"/>
        <a:ea typeface=""/>
        <a:cs typeface=""/>
        <a:font script="Arab" typeface="Times New Roman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Times New Roman"/>
        <a:font script="Knda" typeface="Tunga"/>
        <a:font script="Khmr" typeface="MoolBoran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Angsan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 Light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 Light"/>
        <a:font script="Olck" typeface="Nirmala UI"/>
        <a:font script="Lisu" typeface="Segoe UI"/>
        <a:font script="Sora" typeface="Nirmala UI"/>
      </a:majorFont>
      <a:minorFont>
        <a:latin typeface="Calibri" panose="020F0502020204030204"/>
        <a:ea typeface=""/>
        <a:cs typeface=""/>
        <a:font script="Arab" typeface="Arial"/>
        <a:font script="Armn" typeface="Arial"/>
        <a:font script="Beng" typeface="Vrinda"/>
        <a:font script="Bopo" typeface="Microsoft JhengHei"/>
        <a:font script="Cher" typeface="Plantagenet Cherokee"/>
        <a:font script="Deva" typeface="Mangal"/>
        <a:font script="Ethi" typeface="Nyala"/>
        <a:font script="Geor" typeface="Sylfaen"/>
        <a:font script="Gujr" typeface="Shruti"/>
        <a:font script="Guru" typeface="Raavi"/>
        <a:font script="Hang" typeface="맑은 고딕"/>
        <a:font script="Hebr" typeface="Arial"/>
        <a:font script="Knda" typeface="Tunga"/>
        <a:font script="Khmr" typeface="DaunPenh"/>
        <a:font script="Laoo" typeface="DokChampa"/>
        <a:font script="Mlym" typeface="Kartika"/>
        <a:font script="Mong" typeface="Mongolian Baiti"/>
        <a:font script="Mymr" typeface="Myanmar Text"/>
        <a:font script="Orya" typeface="Kalinga"/>
        <a:font script="Sinh" typeface="Iskoola Pota"/>
        <a:font script="Syrc" typeface="Estrangelo Edessa"/>
        <a:font script="Taml" typeface="Latha"/>
        <a:font script="Telu" typeface="Gautami"/>
        <a:font script="Thaa" typeface="MV Boli"/>
        <a:font script="Thai" typeface="Cordia New"/>
        <a:font script="Tibt" typeface="Microsoft Himalaya"/>
        <a:font script="Cans" typeface="Euphemia"/>
        <a:font script="Yiii" typeface="Microsoft Yi Baiti"/>
        <a:font script="Osma" typeface="Ebrima"/>
        <a:font script="Tale" typeface="Microsoft Tai Le"/>
        <a:font script="Bugi" typeface="Leelawadee UI"/>
        <a:font script="Talu" typeface="Microsoft New Tai Lue"/>
        <a:font script="Tfng" typeface="Ebrima"/>
        <a:font script="Hans" typeface="等线"/>
        <a:font script="Hant" typeface="新細明體"/>
        <a:font script="Java" typeface="Javanese Text"/>
        <a:font script="Nkoo" typeface="Ebrima"/>
        <a:font script="Phag" typeface="Phagspa"/>
        <a:font script="Syre" typeface="Estrangelo Edessa"/>
        <a:font script="Syrj" typeface="Estrangelo Edessa"/>
        <a:font script="Syrn" typeface="Estrangelo Edessa"/>
        <a:font script="Jpan" typeface="游ゴシック"/>
        <a:font script="Olck" typeface="Nirmala UI"/>
        <a:font script="Lisu" typeface="Segoe UI"/>
        <a:font script="Sora" typeface="Nirmala UI"/>
      </a:minorFont>
    </a:fontScheme>
    <a:fmtScheme name="Офис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167</Words>
  <Application>Microsoft Office PowerPoint</Application>
  <PresentationFormat>Широкоэкранный</PresentationFormat>
  <Paragraphs>28</Paragraphs>
  <Slides>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По умолчанию</vt:lpstr>
      <vt:lpstr>Механизмы сотрудничества общественности Прикаспийского региона</vt:lpstr>
      <vt:lpstr>Вызовы                      Решения</vt:lpstr>
      <vt:lpstr>Единый экологический портал ecoportal.kz </vt:lpstr>
      <vt:lpstr>Механизмы сотрудничества</vt:lpstr>
      <vt:lpstr>Примеры эффективного участия:</vt:lpstr>
    </vt:vector>
  </TitlesOfParts>
  <Company>Mobile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Светлана Могилюк</dc:creator>
  <cp:lastModifiedBy>Пользователь</cp:lastModifiedBy>
  <cp:revision>1</cp:revision>
  <dcterms:created xsi:type="dcterms:W3CDTF">2024-11-18T11:55:20Z</dcterms:created>
  <dcterms:modified xsi:type="dcterms:W3CDTF">2025-01-26T16:02:14Z</dcterms:modified>
</cp:coreProperties>
</file>