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31"/>
  </p:notesMasterIdLst>
  <p:sldIdLst>
    <p:sldId id="276" r:id="rId4"/>
    <p:sldId id="270" r:id="rId5"/>
    <p:sldId id="259" r:id="rId6"/>
    <p:sldId id="280" r:id="rId7"/>
    <p:sldId id="281" r:id="rId8"/>
    <p:sldId id="282" r:id="rId9"/>
    <p:sldId id="283" r:id="rId10"/>
    <p:sldId id="279" r:id="rId11"/>
    <p:sldId id="271" r:id="rId12"/>
    <p:sldId id="262" r:id="rId13"/>
    <p:sldId id="264" r:id="rId14"/>
    <p:sldId id="265" r:id="rId15"/>
    <p:sldId id="261" r:id="rId16"/>
    <p:sldId id="278" r:id="rId17"/>
    <p:sldId id="257" r:id="rId18"/>
    <p:sldId id="258" r:id="rId19"/>
    <p:sldId id="263" r:id="rId20"/>
    <p:sldId id="266" r:id="rId21"/>
    <p:sldId id="267" r:id="rId22"/>
    <p:sldId id="269" r:id="rId23"/>
    <p:sldId id="260" r:id="rId24"/>
    <p:sldId id="284" r:id="rId25"/>
    <p:sldId id="268" r:id="rId26"/>
    <p:sldId id="273" r:id="rId27"/>
    <p:sldId id="285" r:id="rId28"/>
    <p:sldId id="286" r:id="rId29"/>
    <p:sldId id="27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0000"/>
    <a:srgbClr val="C71B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0107" autoAdjust="0"/>
  </p:normalViewPr>
  <p:slideViewPr>
    <p:cSldViewPr>
      <p:cViewPr>
        <p:scale>
          <a:sx n="75" d="100"/>
          <a:sy n="75" d="100"/>
        </p:scale>
        <p:origin x="121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2E21F-55FD-4503-8541-F34AD04C290D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AEA63-0480-4284-8A6E-77A3AC90FF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071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AEA63-0480-4284-8A6E-77A3AC90FF1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092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DC58D66-C5A4-4AA7-8C81-C2B7221ADE0C}" type="datetimeFigureOut">
              <a:rPr lang="ru-RU" smtClean="0"/>
              <a:t>11.10.2025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4A90ABD-D5CB-49EA-901D-2878688AC402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ownloads\1753857469154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6536" cy="704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689141"/>
            <a:ext cx="8028260" cy="504056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latin typeface="Arial Black" pitchFamily="34" charset="0"/>
              </a:rPr>
            </a:br>
            <a:r>
              <a:rPr lang="ru-RU" sz="4000" b="1" dirty="0">
                <a:solidFill>
                  <a:schemeClr val="bg1"/>
                </a:solidFill>
                <a:latin typeface="Arial Black" pitchFamily="34" charset="0"/>
              </a:rPr>
              <a:t>Каспийское море </a:t>
            </a:r>
            <a:r>
              <a:rPr lang="en-US" sz="4000" b="1" dirty="0">
                <a:solidFill>
                  <a:schemeClr val="bg1"/>
                </a:solidFill>
                <a:latin typeface="Arial Black" pitchFamily="34" charset="0"/>
              </a:rPr>
              <a:t>:</a:t>
            </a:r>
            <a:br>
              <a:rPr lang="en-US" sz="4000" b="1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4000" b="1" dirty="0">
                <a:solidFill>
                  <a:schemeClr val="bg1"/>
                </a:solidFill>
                <a:latin typeface="Arial Black" pitchFamily="34" charset="0"/>
              </a:rPr>
              <a:t>картографическая панорама за 150 лет</a:t>
            </a:r>
            <a:endParaRPr lang="ru-RU" sz="4000" dirty="0">
              <a:solidFill>
                <a:schemeClr val="bg1"/>
              </a:solidFill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45071445-604E-4931-9519-6C434C05E7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729391"/>
              </p:ext>
            </p:extLst>
          </p:nvPr>
        </p:nvGraphicFramePr>
        <p:xfrm>
          <a:off x="251520" y="267375"/>
          <a:ext cx="2448936" cy="1728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orelDRAW" r:id="rId4" imgW="8787343" imgH="6200031" progId="CorelDraw.Graphic.24">
                  <p:embed/>
                </p:oleObj>
              </mc:Choice>
              <mc:Fallback>
                <p:oleObj name="CorelDRAW" r:id="rId4" imgW="8787343" imgH="6200031" progId="CorelDraw.Graphic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520" y="267375"/>
                        <a:ext cx="2448936" cy="1728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CBAB7B05-F43B-448E-8099-BB673554C5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6081082"/>
              </p:ext>
            </p:extLst>
          </p:nvPr>
        </p:nvGraphicFramePr>
        <p:xfrm>
          <a:off x="7317958" y="192346"/>
          <a:ext cx="1812846" cy="1728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CorelDRAW" r:id="rId6" imgW="3195745" imgH="3047148" progId="CorelDraw.Graphic.24">
                  <p:embed/>
                </p:oleObj>
              </mc:Choice>
              <mc:Fallback>
                <p:oleObj name="CorelDRAW" r:id="rId6" imgW="3195745" imgH="3047148" progId="CorelDraw.Graphic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17958" y="192346"/>
                        <a:ext cx="1812846" cy="1728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850D6ED-6FAC-4ECD-AFC8-87FB97A62EF1}"/>
              </a:ext>
            </a:extLst>
          </p:cNvPr>
          <p:cNvSpPr txBox="1"/>
          <p:nvPr/>
        </p:nvSpPr>
        <p:spPr>
          <a:xfrm>
            <a:off x="3635896" y="5685205"/>
            <a:ext cx="47879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Баку-Актау </a:t>
            </a:r>
          </a:p>
          <a:p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     2025</a:t>
            </a:r>
            <a:endParaRPr lang="ru-RU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723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9" t="5621" r="6803" b="6846"/>
          <a:stretch/>
        </p:blipFill>
        <p:spPr bwMode="auto">
          <a:xfrm>
            <a:off x="3563888" y="23777"/>
            <a:ext cx="540060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 rot="17524821">
            <a:off x="-785921" y="2065048"/>
            <a:ext cx="5397626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000" b="1" dirty="0"/>
              <a:t>Соленость поверхностных вод</a:t>
            </a:r>
            <a:endParaRPr lang="en-US" sz="4000" b="1" dirty="0"/>
          </a:p>
          <a:p>
            <a:r>
              <a:rPr lang="ru-RU" sz="4000" b="1" dirty="0"/>
              <a:t>Каспийского моря</a:t>
            </a:r>
          </a:p>
        </p:txBody>
      </p:sp>
    </p:spTree>
    <p:extLst>
      <p:ext uri="{BB962C8B-B14F-4D97-AF65-F5344CB8AC3E}">
        <p14:creationId xmlns:p14="http://schemas.microsoft.com/office/powerpoint/2010/main" val="1932825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3" t="30976" r="28336" b="25001"/>
          <a:stretch/>
        </p:blipFill>
        <p:spPr bwMode="auto">
          <a:xfrm>
            <a:off x="611560" y="188640"/>
            <a:ext cx="7776864" cy="46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1115616" y="4941168"/>
            <a:ext cx="6786275" cy="19536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Карты прогноза изменения уровня Каспийского моря</a:t>
            </a:r>
          </a:p>
          <a:p>
            <a:pPr algn="ctr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9061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9" t="29167" r="26463" b="40579"/>
          <a:stretch/>
        </p:blipFill>
        <p:spPr bwMode="auto">
          <a:xfrm>
            <a:off x="0" y="1196752"/>
            <a:ext cx="9144000" cy="3312368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4" name="Прямоугольник 3"/>
          <p:cNvSpPr/>
          <p:nvPr/>
        </p:nvSpPr>
        <p:spPr>
          <a:xfrm>
            <a:off x="251520" y="4796689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Изменение уровня Каспийского моря за последние 400 тысяч лет до нашей эры</a:t>
            </a:r>
            <a:r>
              <a:rPr lang="ru-RU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40018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79" y="620688"/>
            <a:ext cx="770485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1" y="4929336"/>
            <a:ext cx="7837574" cy="181588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   </a:t>
            </a:r>
            <a:r>
              <a:rPr lang="ru-RU" sz="2800" b="1" dirty="0"/>
              <a:t>Амплитуда колебаний уровня Каспийского моря за последние 2500 лет составила 15 метров, а за последние 200 лет — 4,5 метра. </a:t>
            </a:r>
          </a:p>
        </p:txBody>
      </p:sp>
    </p:spTree>
    <p:extLst>
      <p:ext uri="{BB962C8B-B14F-4D97-AF65-F5344CB8AC3E}">
        <p14:creationId xmlns:p14="http://schemas.microsoft.com/office/powerpoint/2010/main" val="1805470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980728"/>
            <a:ext cx="9117740" cy="54726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Экологические проблемы Каспийского моря особенно ярко проявляются в прибрежной зоне, особенно в дельтах рек, впадающих в море. Резкие изменения уровня моря, а также многолетнее увеличение или уменьшение объёма стока рек, приводят к определённым изменениям в природных условиях надводной и подводной частей дельты. В периоды высокого уровня моря — надводная часть дельты сокращается, а подводная увеличивается, ослабевает подземный сток в море, активизируется процесс отложения ила в руслах рек, особенно вблизи дельты. Если уровень воды в реке низкий, то солёные воды моря могут проникать в реку, что создаёт проблемы для людей, флоры и фауны, обитающих в прибрежной зоне реки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6225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cer\Desktop\xezerr 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6876256" cy="583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4077072"/>
            <a:ext cx="2016224" cy="792088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КАСПИЙСКОЕ </a:t>
            </a:r>
          </a:p>
          <a:p>
            <a:pPr algn="ctr"/>
            <a:r>
              <a:rPr lang="ru-RU" b="1" dirty="0"/>
              <a:t>МОРЕ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35596" y="5947844"/>
            <a:ext cx="5184576" cy="61053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ДЕЛЬТА  РЕКИ  ВОЛГА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68647" y="980728"/>
            <a:ext cx="2267744" cy="367240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Площадь</a:t>
            </a:r>
            <a:r>
              <a:rPr lang="en-US" sz="2800" b="1" dirty="0"/>
              <a:t> </a:t>
            </a:r>
            <a:r>
              <a:rPr lang="ru-RU" sz="2800" b="1" dirty="0"/>
              <a:t>дельты занимает около </a:t>
            </a:r>
          </a:p>
          <a:p>
            <a:pPr algn="ctr"/>
            <a:r>
              <a:rPr lang="ru-RU" sz="2800" b="1" dirty="0"/>
              <a:t>19 000 км²</a:t>
            </a:r>
          </a:p>
        </p:txBody>
      </p:sp>
    </p:spTree>
    <p:extLst>
      <p:ext uri="{BB962C8B-B14F-4D97-AF65-F5344CB8AC3E}">
        <p14:creationId xmlns:p14="http://schemas.microsoft.com/office/powerpoint/2010/main" val="245930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cer\Desktop\xezerr 00123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6" r="3664" b="14925"/>
          <a:stretch/>
        </p:blipFill>
        <p:spPr bwMode="auto">
          <a:xfrm>
            <a:off x="179512" y="188640"/>
            <a:ext cx="6659519" cy="466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049150" y="784856"/>
            <a:ext cx="2592288" cy="7200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КАСПИЙСКОЕ </a:t>
            </a:r>
          </a:p>
          <a:p>
            <a:pPr algn="ctr"/>
            <a:r>
              <a:rPr lang="ru-RU" dirty="0"/>
              <a:t>МОРЕ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9552" y="5085184"/>
            <a:ext cx="4968552" cy="6480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ДЕЛЬТА  РЕКИ  ТЕРЕК</a:t>
            </a:r>
            <a:endParaRPr lang="ru-RU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948264" y="764704"/>
            <a:ext cx="2088232" cy="37444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Площадь дельты занимает около </a:t>
            </a:r>
          </a:p>
          <a:p>
            <a:pPr algn="ctr"/>
            <a:r>
              <a:rPr lang="ru-RU" sz="2400" b="1" dirty="0"/>
              <a:t>12565 км²</a:t>
            </a:r>
          </a:p>
        </p:txBody>
      </p:sp>
    </p:spTree>
    <p:extLst>
      <p:ext uri="{BB962C8B-B14F-4D97-AF65-F5344CB8AC3E}">
        <p14:creationId xmlns:p14="http://schemas.microsoft.com/office/powerpoint/2010/main" val="530018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Acer\Desktop\sekil xezer 23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206" b="18806"/>
          <a:stretch/>
        </p:blipFill>
        <p:spPr bwMode="auto">
          <a:xfrm>
            <a:off x="12612" y="404664"/>
            <a:ext cx="9221497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6839" y="3884855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 </a:t>
            </a:r>
            <a:endParaRPr lang="ru-RU" sz="2400" b="1" dirty="0"/>
          </a:p>
        </p:txBody>
      </p:sp>
      <p:pic>
        <p:nvPicPr>
          <p:cNvPr id="5" name="Рисунок 4" descr="Белуга (Beluga)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67" y="5085184"/>
            <a:ext cx="3744416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980969"/>
            <a:ext cx="4466276" cy="1720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313" y="3884855"/>
            <a:ext cx="9407526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968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cer\Desktop\Duzelis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200800" cy="45365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39552" y="5589240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Схема дельтовых образований р. Куры в Голоцене </a:t>
            </a:r>
          </a:p>
          <a:p>
            <a:pPr algn="ctr"/>
            <a:r>
              <a:rPr lang="ru-RU" sz="2400" b="1" dirty="0"/>
              <a:t>( по В.В. Егоров, 1955; с дополнениями)</a:t>
            </a:r>
          </a:p>
        </p:txBody>
      </p:sp>
    </p:spTree>
    <p:extLst>
      <p:ext uri="{BB962C8B-B14F-4D97-AF65-F5344CB8AC3E}">
        <p14:creationId xmlns:p14="http://schemas.microsoft.com/office/powerpoint/2010/main" val="3471131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cer\Desktop\Deltanin inkisaf sxemleri\sxemler-delta-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071" y="332656"/>
            <a:ext cx="6264696" cy="45213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65190" y="4854009"/>
            <a:ext cx="8084201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Эволюция дельты 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р.Кура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 середины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XIX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века по настоящее время.</a:t>
            </a:r>
            <a:endParaRPr kumimoji="0" lang="ru-RU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5" name="Рисунок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5459452"/>
            <a:ext cx="6768753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 rot="10800000" flipV="1">
            <a:off x="163282" y="6327738"/>
            <a:ext cx="928801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 составлен на основе (2, 4-6,14 и др.) материалов;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 составлен на основе космических снимков</a:t>
            </a:r>
            <a:r>
              <a:rPr kumimoji="0" 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791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2636912"/>
            <a:ext cx="8280920" cy="6480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31540" y="4941168"/>
            <a:ext cx="8280920" cy="9361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50" dirty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На Каспийском море насчитывают 50 мелких и крупных островов общей площадью около 2049 км². 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692696"/>
            <a:ext cx="8568952" cy="40324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Каспийское море (озеро), расположенное на границе Европы и Азии, является самым большим внутренним водоемом на Земле с водосборной территорией около 3,5 млн км²</a:t>
            </a:r>
            <a:r>
              <a:rPr lang="en-US" sz="2400" b="1" dirty="0">
                <a:solidFill>
                  <a:schemeClr val="tx1"/>
                </a:solidFill>
              </a:rPr>
              <a:t>.</a:t>
            </a:r>
            <a:r>
              <a:rPr lang="ru-RU" sz="2400" b="1" dirty="0">
                <a:solidFill>
                  <a:schemeClr val="tx1"/>
                </a:solidFill>
              </a:rPr>
              <a:t> Площадь водной поверхности моря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около 400 000 км², длина его 1200 км, средняя ширина 310 км</a:t>
            </a:r>
            <a:r>
              <a:rPr lang="en-US" sz="2400" b="1" dirty="0">
                <a:solidFill>
                  <a:schemeClr val="tx1"/>
                </a:solidFill>
              </a:rPr>
              <a:t>,</a:t>
            </a:r>
            <a:r>
              <a:rPr lang="ru-RU" sz="2400" b="1" dirty="0">
                <a:solidFill>
                  <a:schemeClr val="tx1"/>
                </a:solidFill>
              </a:rPr>
              <a:t> объем воды приблизительно 78  700 км³. Самая глубокая часть моря, равная 1025 м, расположена в южной части Каспия и  называется </a:t>
            </a:r>
            <a:r>
              <a:rPr lang="ru-RU" sz="2400" b="1" dirty="0" err="1">
                <a:solidFill>
                  <a:schemeClr val="tx1"/>
                </a:solidFill>
              </a:rPr>
              <a:t>Ленкоранской</a:t>
            </a:r>
            <a:r>
              <a:rPr lang="ru-RU" sz="2400" b="1" dirty="0">
                <a:solidFill>
                  <a:schemeClr val="tx1"/>
                </a:solidFill>
              </a:rPr>
              <a:t> впадиной. Общая длина береговой линии Каспийского моря составляет  5778 км.</a:t>
            </a:r>
          </a:p>
        </p:txBody>
      </p:sp>
    </p:spTree>
    <p:extLst>
      <p:ext uri="{BB962C8B-B14F-4D97-AF65-F5344CB8AC3E}">
        <p14:creationId xmlns:p14="http://schemas.microsoft.com/office/powerpoint/2010/main" val="1037519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cer\Desktop\Kür quruyub\4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b="6289"/>
          <a:stretch/>
        </p:blipFill>
        <p:spPr bwMode="auto">
          <a:xfrm>
            <a:off x="323528" y="620688"/>
            <a:ext cx="4032448" cy="4680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082" y="5589239"/>
            <a:ext cx="5241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Вид </a:t>
            </a:r>
            <a:r>
              <a:rPr lang="ru-RU" sz="2400" b="1" dirty="0" err="1"/>
              <a:t>высыхшей</a:t>
            </a:r>
            <a:r>
              <a:rPr lang="ru-RU" sz="2400" b="1" dirty="0"/>
              <a:t> части русла </a:t>
            </a:r>
            <a:r>
              <a:rPr lang="ru-RU" sz="2400" b="1" dirty="0" err="1"/>
              <a:t>р.Кура</a:t>
            </a:r>
            <a:r>
              <a:rPr lang="ru-RU" sz="2400" b="1" dirty="0"/>
              <a:t> ниже </a:t>
            </a:r>
            <a:r>
              <a:rPr lang="ru-RU" sz="2400" b="1" dirty="0" err="1"/>
              <a:t>г.Нефтчала</a:t>
            </a:r>
            <a:r>
              <a:rPr lang="ru-RU" sz="2400" b="1" dirty="0"/>
              <a:t> (25.07.2021г.)</a:t>
            </a:r>
            <a:endParaRPr lang="ru-RU" sz="2400" dirty="0"/>
          </a:p>
        </p:txBody>
      </p:sp>
      <p:pic>
        <p:nvPicPr>
          <p:cNvPr id="1026" name="Picture 2" descr="C:\Users\Acer\Downloads\IMG-20250731-WA0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86630"/>
            <a:ext cx="4104456" cy="471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2080" y="5582896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Русла </a:t>
            </a:r>
            <a:r>
              <a:rPr lang="ru-RU" sz="2400" b="1" dirty="0" err="1"/>
              <a:t>р.Кура</a:t>
            </a:r>
            <a:r>
              <a:rPr lang="ru-RU" sz="2400" b="1" dirty="0"/>
              <a:t> ниже </a:t>
            </a:r>
            <a:r>
              <a:rPr lang="ru-RU" sz="2400" b="1" dirty="0" err="1"/>
              <a:t>г.Нефтчала</a:t>
            </a:r>
            <a:r>
              <a:rPr lang="ru-RU" sz="2400" b="1" dirty="0"/>
              <a:t> (10.06.2025г</a:t>
            </a:r>
            <a:r>
              <a:rPr lang="ru-RU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888721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6088558"/>
            <a:ext cx="7704856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Место, где рек</a:t>
            </a:r>
            <a:r>
              <a:rPr lang="en-US" sz="2400" b="1" dirty="0"/>
              <a:t>a</a:t>
            </a:r>
            <a:r>
              <a:rPr lang="ru-RU" sz="2400" b="1" dirty="0"/>
              <a:t> Кур</a:t>
            </a:r>
            <a:r>
              <a:rPr lang="en-US" sz="2400" b="1" dirty="0"/>
              <a:t>a </a:t>
            </a:r>
            <a:r>
              <a:rPr lang="ru-RU" sz="2400" b="1" dirty="0"/>
              <a:t>расходится на два рукава.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6084168" y="2852936"/>
            <a:ext cx="504056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9" name="Picture 5" descr="C:\Users\Acer\Desktop\xezer23455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041627"/>
            <a:ext cx="8211697" cy="4791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 стрелкой 11"/>
          <p:cNvCxnSpPr/>
          <p:nvPr/>
        </p:nvCxnSpPr>
        <p:spPr>
          <a:xfrm flipV="1">
            <a:off x="6084168" y="3318312"/>
            <a:ext cx="504056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4211960" y="3717032"/>
            <a:ext cx="1872208" cy="3213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6084168" y="4038392"/>
            <a:ext cx="1656184" cy="11188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084168" y="4038392"/>
            <a:ext cx="1656184" cy="11188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084168" y="4038392"/>
            <a:ext cx="1656184" cy="11188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Скругленный прямоугольник 26"/>
          <p:cNvSpPr/>
          <p:nvPr/>
        </p:nvSpPr>
        <p:spPr>
          <a:xfrm>
            <a:off x="2267744" y="3313949"/>
            <a:ext cx="1440160" cy="4516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B</a:t>
            </a:r>
            <a:r>
              <a:rPr lang="az-Latn-AZ" sz="2000" b="1" dirty="0"/>
              <a:t>ala Kür </a:t>
            </a:r>
            <a:endParaRPr lang="ru-RU" sz="2000" b="1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325563" y="2560064"/>
            <a:ext cx="1188132" cy="35619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z-Latn-AZ" sz="2000" b="1" dirty="0"/>
              <a:t>Ana Kür</a:t>
            </a:r>
          </a:p>
        </p:txBody>
      </p:sp>
    </p:spTree>
    <p:extLst>
      <p:ext uri="{BB962C8B-B14F-4D97-AF65-F5344CB8AC3E}">
        <p14:creationId xmlns:p14="http://schemas.microsoft.com/office/powerpoint/2010/main" val="2334723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4756" y="5805264"/>
            <a:ext cx="83873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Место, где рек</a:t>
            </a:r>
            <a:r>
              <a:rPr lang="en-US" sz="2800" b="1" dirty="0"/>
              <a:t>a</a:t>
            </a:r>
            <a:r>
              <a:rPr lang="ru-RU" sz="2800" b="1" dirty="0"/>
              <a:t> Кур</a:t>
            </a:r>
            <a:r>
              <a:rPr lang="en-US" sz="2800" b="1" dirty="0"/>
              <a:t>a </a:t>
            </a:r>
            <a:r>
              <a:rPr lang="ru-RU" sz="2800" b="1" dirty="0"/>
              <a:t>расходится на два рукава.</a:t>
            </a:r>
          </a:p>
          <a:p>
            <a:pPr algn="ctr"/>
            <a:r>
              <a:rPr lang="ru-RU" sz="2800" b="1" dirty="0"/>
              <a:t>(вид с </a:t>
            </a:r>
            <a:r>
              <a:rPr lang="ru-RU" sz="2800" b="1" dirty="0" err="1"/>
              <a:t>дрона</a:t>
            </a:r>
            <a:r>
              <a:rPr lang="ru-RU" sz="2800" b="1" dirty="0"/>
              <a:t>, 06.2025)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504" y="95533"/>
            <a:ext cx="8928992" cy="495486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C:\Users\Acer\Downloads\PHOTO_DJI_02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" t="3972" b="5153"/>
          <a:stretch/>
        </p:blipFill>
        <p:spPr bwMode="auto">
          <a:xfrm>
            <a:off x="318919" y="327905"/>
            <a:ext cx="8501554" cy="44186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018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cer\Desktop\Безымянный-1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"/>
          <a:stretch/>
        </p:blipFill>
        <p:spPr bwMode="auto">
          <a:xfrm>
            <a:off x="136401" y="980728"/>
            <a:ext cx="8820968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166439" y="5301208"/>
            <a:ext cx="67504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/>
              <a:t>Изменение годового стока р. Кура у города Сальяны за период 1937-2010 гг.</a:t>
            </a:r>
          </a:p>
          <a:p>
            <a:r>
              <a:rPr lang="ru-RU" b="1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6019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332656"/>
            <a:ext cx="8352928" cy="10801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Экологические проблемы Каспийского моря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5535" y="1700808"/>
            <a:ext cx="8352927" cy="447167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1844824"/>
            <a:ext cx="8364950" cy="10362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B050"/>
                </a:solidFill>
              </a:rPr>
              <a:t>Природные факторы</a:t>
            </a:r>
            <a:endParaRPr lang="en-US" sz="3200" b="1" dirty="0">
              <a:solidFill>
                <a:srgbClr val="00B050"/>
              </a:solidFill>
            </a:endParaRPr>
          </a:p>
          <a:p>
            <a:endParaRPr lang="en-US" sz="2800" b="1" dirty="0"/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/>
              <a:t>Влияние изменения климата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/>
              <a:t>Динамика прибрежной зоны с резкими и непрерывными изменениями уровня воды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/>
              <a:t>Развитие землетрясений и грязевого вулканизма на морском дне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/>
              <a:t>Утечки нефти и газа со дна моря	</a:t>
            </a:r>
          </a:p>
          <a:p>
            <a:endParaRPr lang="ru-RU" sz="2800" b="1" dirty="0"/>
          </a:p>
          <a:p>
            <a:endParaRPr lang="ru-RU" sz="2800" b="1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9186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553" y="545501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br>
              <a:rPr lang="ru-RU" sz="3200" b="1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71885" y="1484784"/>
            <a:ext cx="8424936" cy="5373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Зарегулирование речного стока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Поступление загрязняющих веществ с речной водой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Загрязнение от </a:t>
            </a:r>
            <a:r>
              <a:rPr lang="ru-RU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нефтегазодобычи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транспортировки и переработки нефти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Перелов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и браконьерство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Проникновение чужеродных видов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Болезни и нарушение естественных биохимических циклов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Эвтрофикация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5776" y="1489500"/>
            <a:ext cx="4690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Антропогенные факторы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6070" y="188640"/>
            <a:ext cx="7848872" cy="10081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prstClr val="black"/>
                </a:solidFill>
              </a:rPr>
              <a:t>Экологические проблемы Каспийского моря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210619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9356" y="19168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764704"/>
            <a:ext cx="8352928" cy="5400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endParaRPr lang="ru-RU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20000"/>
              </a:spcBef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Экологические проблемы Каспия являются следствием всей истории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экстенсивного 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экономического развития в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окружающих его странах. Прикаспийские страны, это: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Россия, Казахстан, Туркмения, Иран 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Азербайджан 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вместо ущербного развития добывающих отраслей должны перейти к </a:t>
            </a:r>
            <a:r>
              <a:rPr lang="ru-RU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устойчивому развитию Каспийского региона.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9747" y="887040"/>
            <a:ext cx="6060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chemeClr val="accent2"/>
                </a:solidFill>
              </a:rPr>
              <a:t>Необходимо </a:t>
            </a:r>
            <a:r>
              <a:rPr lang="ru-RU" sz="4000" dirty="0" err="1">
                <a:solidFill>
                  <a:schemeClr val="accent2"/>
                </a:solidFill>
              </a:rPr>
              <a:t>помнитъ</a:t>
            </a:r>
            <a:r>
              <a:rPr lang="ru-RU" sz="4000" dirty="0">
                <a:solidFill>
                  <a:schemeClr val="accent2"/>
                </a:solidFill>
              </a:rPr>
              <a:t>, что: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250423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522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143" b="13354"/>
          <a:stretch/>
        </p:blipFill>
        <p:spPr bwMode="auto">
          <a:xfrm>
            <a:off x="1835696" y="12398"/>
            <a:ext cx="6480720" cy="6826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512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8064896" cy="5949280"/>
          </a:xfrm>
        </p:spPr>
        <p:txBody>
          <a:bodyPr>
            <a:normAutofit/>
          </a:bodyPr>
          <a:lstStyle/>
          <a:p>
            <a:r>
              <a:rPr lang="ru-RU" sz="1750" dirty="0">
                <a:solidFill>
                  <a:srgbClr val="00B050"/>
                </a:solidFill>
              </a:rPr>
              <a:t> </a:t>
            </a:r>
            <a:endParaRPr lang="ru-RU" sz="48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528" y="332656"/>
            <a:ext cx="8640960" cy="60486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Море имеет около </a:t>
            </a:r>
            <a:r>
              <a:rPr lang="ru-RU" sz="2800" b="1" dirty="0">
                <a:solidFill>
                  <a:schemeClr val="bg1"/>
                </a:solidFill>
              </a:rPr>
              <a:t>20</a:t>
            </a:r>
            <a:r>
              <a:rPr lang="ru-RU" sz="2800" dirty="0">
                <a:solidFill>
                  <a:schemeClr val="bg1"/>
                </a:solidFill>
              </a:rPr>
              <a:t> заливов, самым крупным является  залив Кара-Богаз-Гол, что означает "Черная пасть", с площадью около </a:t>
            </a:r>
            <a:r>
              <a:rPr lang="ru-RU" sz="2800" b="1" dirty="0">
                <a:solidFill>
                  <a:schemeClr val="bg1"/>
                </a:solidFill>
              </a:rPr>
              <a:t>15 тыс. км²</a:t>
            </a:r>
            <a:r>
              <a:rPr lang="ru-RU" sz="2800" dirty="0">
                <a:solidFill>
                  <a:schemeClr val="bg1"/>
                </a:solidFill>
              </a:rPr>
              <a:t>. Залив соединен с морем узким, шириной от </a:t>
            </a:r>
            <a:r>
              <a:rPr lang="ru-RU" sz="2800" b="1" dirty="0">
                <a:solidFill>
                  <a:schemeClr val="bg1"/>
                </a:solidFill>
              </a:rPr>
              <a:t>110 до 300 м, </a:t>
            </a:r>
            <a:r>
              <a:rPr lang="ru-RU" sz="2800" dirty="0">
                <a:solidFill>
                  <a:schemeClr val="bg1"/>
                </a:solidFill>
              </a:rPr>
              <a:t>проливом, длина которого около  </a:t>
            </a:r>
            <a:r>
              <a:rPr lang="ru-RU" sz="2800" b="1" dirty="0">
                <a:solidFill>
                  <a:schemeClr val="bg1"/>
                </a:solidFill>
              </a:rPr>
              <a:t>10 км. </a:t>
            </a:r>
            <a:r>
              <a:rPr lang="ru-RU" sz="2800" dirty="0">
                <a:solidFill>
                  <a:schemeClr val="bg1"/>
                </a:solidFill>
              </a:rPr>
              <a:t>Уровень Кара-Богаз-Гола на </a:t>
            </a:r>
            <a:r>
              <a:rPr lang="ru-RU" sz="2800" b="1" dirty="0">
                <a:solidFill>
                  <a:schemeClr val="bg1"/>
                </a:solidFill>
              </a:rPr>
              <a:t>4-6 м</a:t>
            </a:r>
            <a:r>
              <a:rPr lang="ru-RU" sz="2800" dirty="0">
                <a:solidFill>
                  <a:schemeClr val="bg1"/>
                </a:solidFill>
              </a:rPr>
              <a:t> ниже уровня Каспийского моря и через пролив в виде водопада происходит постоянный приток морской воды. В среднем ежегодно в залив втекает </a:t>
            </a:r>
            <a:r>
              <a:rPr lang="ru-RU" sz="2800" b="1" dirty="0">
                <a:solidFill>
                  <a:schemeClr val="bg1"/>
                </a:solidFill>
              </a:rPr>
              <a:t>8-10 км³ </a:t>
            </a:r>
            <a:r>
              <a:rPr lang="ru-RU" sz="2800" dirty="0">
                <a:solidFill>
                  <a:schemeClr val="bg1"/>
                </a:solidFill>
              </a:rPr>
              <a:t>каспийской воды, т.е. примерно </a:t>
            </a:r>
            <a:r>
              <a:rPr lang="ru-RU" sz="2800" b="1" dirty="0">
                <a:solidFill>
                  <a:schemeClr val="bg1"/>
                </a:solidFill>
              </a:rPr>
              <a:t>200-300 м³/с</a:t>
            </a:r>
            <a:r>
              <a:rPr lang="ru-RU" sz="2800" dirty="0">
                <a:solidFill>
                  <a:schemeClr val="bg1"/>
                </a:solidFill>
              </a:rPr>
              <a:t>. Вместе водой из моря в залив вносится около </a:t>
            </a:r>
            <a:r>
              <a:rPr lang="ru-RU" sz="2800" b="1" dirty="0">
                <a:solidFill>
                  <a:schemeClr val="bg1"/>
                </a:solidFill>
              </a:rPr>
              <a:t>130-150 млн </a:t>
            </a:r>
            <a:r>
              <a:rPr lang="ru-RU" sz="2800" dirty="0">
                <a:solidFill>
                  <a:schemeClr val="bg1"/>
                </a:solidFill>
              </a:rPr>
              <a:t>т солей</a:t>
            </a:r>
            <a:r>
              <a:rPr lang="az-Latn-AZ" sz="2800" dirty="0">
                <a:solidFill>
                  <a:schemeClr val="bg1"/>
                </a:solidFill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4058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487680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209" y="908720"/>
            <a:ext cx="403794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4365104"/>
            <a:ext cx="864096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C00000"/>
                </a:solidFill>
              </a:rPr>
              <a:t>Астраханский заповедник</a:t>
            </a:r>
            <a:r>
              <a:rPr lang="ru-RU" sz="2800" dirty="0"/>
              <a:t>.</a:t>
            </a:r>
            <a:r>
              <a:rPr lang="ru-RU" sz="2400" dirty="0"/>
              <a:t> </a:t>
            </a:r>
            <a:r>
              <a:rPr lang="ru-RU" sz="2400" dirty="0">
                <a:solidFill>
                  <a:srgbClr val="C00000"/>
                </a:solidFill>
              </a:rPr>
              <a:t>Расположен в северной части моря в </a:t>
            </a:r>
            <a:r>
              <a:rPr lang="ru-RU" sz="2400" dirty="0" err="1">
                <a:solidFill>
                  <a:srgbClr val="C00000"/>
                </a:solidFill>
              </a:rPr>
              <a:t>низовъях</a:t>
            </a:r>
            <a:r>
              <a:rPr lang="ru-RU" sz="2400" dirty="0">
                <a:solidFill>
                  <a:srgbClr val="C00000"/>
                </a:solidFill>
              </a:rPr>
              <a:t> дельты р. Волга. Его площадь 66.8 </a:t>
            </a:r>
            <a:r>
              <a:rPr lang="ru-RU" sz="2400" dirty="0" err="1">
                <a:solidFill>
                  <a:srgbClr val="C00000"/>
                </a:solidFill>
              </a:rPr>
              <a:t>тыс</a:t>
            </a:r>
            <a:r>
              <a:rPr lang="ru-RU" sz="2400" dirty="0">
                <a:solidFill>
                  <a:srgbClr val="C00000"/>
                </a:solidFill>
              </a:rPr>
              <a:t> га. Заповедник был создан в 1919 г. Заповедник охраняет места гнездования и перелета водоплавающих птиц, рыбных нерестилищ, а также редких растений</a:t>
            </a:r>
            <a:r>
              <a:rPr lang="ru-RU" sz="1600" dirty="0">
                <a:solidFill>
                  <a:srgbClr val="C00000"/>
                </a:solidFill>
              </a:rPr>
              <a:t>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8072" y="0"/>
            <a:ext cx="8316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Каспийском море расположено три заповедника</a:t>
            </a:r>
            <a:r>
              <a:rPr lang="ru-RU" sz="28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62286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4576" y="3847633"/>
            <a:ext cx="3959424" cy="301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7633"/>
            <a:ext cx="5184576" cy="301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260648"/>
            <a:ext cx="88569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7030A0"/>
                </a:solidFill>
              </a:rPr>
              <a:t>Гызыл-Агачский</a:t>
            </a:r>
            <a:r>
              <a:rPr lang="ru-RU" sz="3200" b="1" dirty="0">
                <a:solidFill>
                  <a:srgbClr val="7030A0"/>
                </a:solidFill>
              </a:rPr>
              <a:t> заповедник</a:t>
            </a:r>
            <a:r>
              <a:rPr lang="ru-RU" sz="2800" b="1" dirty="0"/>
              <a:t>. </a:t>
            </a:r>
          </a:p>
          <a:p>
            <a:pPr algn="ctr"/>
            <a:endParaRPr lang="ru-RU" sz="2400" b="1" dirty="0"/>
          </a:p>
          <a:p>
            <a:pPr algn="just"/>
            <a:r>
              <a:rPr lang="ru-RU" sz="2400" b="1" dirty="0">
                <a:solidFill>
                  <a:srgbClr val="7030A0"/>
                </a:solidFill>
              </a:rPr>
              <a:t>Находится на крайнем юго-востоке Азербайджана в районе </a:t>
            </a:r>
            <a:r>
              <a:rPr lang="ru-RU" sz="2400" b="1" dirty="0" err="1">
                <a:solidFill>
                  <a:srgbClr val="7030A0"/>
                </a:solidFill>
              </a:rPr>
              <a:t>Гызыл-Агачского</a:t>
            </a:r>
            <a:r>
              <a:rPr lang="ru-RU" sz="2400" b="1" dirty="0">
                <a:solidFill>
                  <a:srgbClr val="7030A0"/>
                </a:solidFill>
              </a:rPr>
              <a:t> залива Каспийского моря Его площадь в момент создания в 1926 г составляла 180 тыс. га, на сегодня 88 360 га. Заповедник осуществляет охрану зимовок водоплавающих птиц и места нерестилищ многих ценных промысловых рыб (осетровые и </a:t>
            </a:r>
            <a:r>
              <a:rPr lang="ru-RU" sz="2400" b="1" dirty="0" err="1">
                <a:solidFill>
                  <a:srgbClr val="7030A0"/>
                </a:solidFill>
              </a:rPr>
              <a:t>др</a:t>
            </a:r>
            <a:r>
              <a:rPr lang="ru-RU" sz="2400" b="1" dirty="0">
                <a:solidFill>
                  <a:srgbClr val="7030A0"/>
                </a:solidFill>
              </a:rPr>
              <a:t>)</a:t>
            </a:r>
            <a:r>
              <a:rPr lang="en-US" sz="2400" b="1" dirty="0">
                <a:solidFill>
                  <a:srgbClr val="7030A0"/>
                </a:solidFill>
              </a:rPr>
              <a:t>.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3224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" y="3899998"/>
            <a:ext cx="4273336" cy="29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632" y="404664"/>
            <a:ext cx="91333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</a:rPr>
              <a:t>Хазарский заповедник</a:t>
            </a:r>
            <a:r>
              <a:rPr lang="ru-RU" sz="2400" b="1" dirty="0">
                <a:solidFill>
                  <a:srgbClr val="0070C0"/>
                </a:solidFill>
              </a:rPr>
              <a:t>. </a:t>
            </a:r>
          </a:p>
          <a:p>
            <a:pPr algn="ctr"/>
            <a:endParaRPr lang="ru-RU" sz="2400" b="1" dirty="0">
              <a:solidFill>
                <a:srgbClr val="0070C0"/>
              </a:solidFill>
            </a:endParaRPr>
          </a:p>
          <a:p>
            <a:pPr algn="just"/>
            <a:r>
              <a:rPr lang="ru-RU" sz="2800" b="1" dirty="0">
                <a:solidFill>
                  <a:srgbClr val="0070C0"/>
                </a:solidFill>
              </a:rPr>
              <a:t>Расположен на юго-восточном побережье Каспия. Его площадь (на 1983 г.) 262 тыс. га. Характерными представителями являются утки, фламинго, лебеди, лысухи, нырок, чайки и др.</a:t>
            </a:r>
          </a:p>
          <a:p>
            <a:endParaRPr lang="ru-RU" sz="28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316" y="3908762"/>
            <a:ext cx="4566684" cy="29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3856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rambler.ru/r/view/INBOX/18013?cache_id=3577544011&amp;part_id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" r="1056" b="2894"/>
          <a:stretch/>
        </p:blipFill>
        <p:spPr bwMode="auto">
          <a:xfrm>
            <a:off x="2483768" y="260649"/>
            <a:ext cx="4336449" cy="532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0272" y="692696"/>
            <a:ext cx="3275856" cy="1944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РОССИЙСКАЯ ФЕДЕРАЦИЯ</a:t>
            </a:r>
          </a:p>
          <a:p>
            <a:r>
              <a:rPr lang="ru-RU" b="1" dirty="0"/>
              <a:t>Столица-Москва </a:t>
            </a:r>
          </a:p>
          <a:p>
            <a:r>
              <a:rPr lang="ru-RU" b="1" dirty="0"/>
              <a:t>Территория-17 075 200 км²</a:t>
            </a:r>
          </a:p>
          <a:p>
            <a:r>
              <a:rPr lang="ru-RU" b="1" dirty="0"/>
              <a:t> Население- 146 млн.</a:t>
            </a:r>
          </a:p>
          <a:p>
            <a:r>
              <a:rPr lang="ru-RU" b="1" dirty="0"/>
              <a:t>Располагает большим запасом  природных ресурсов   </a:t>
            </a:r>
          </a:p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12160" y="596886"/>
            <a:ext cx="3240360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КАЗАХСТАН</a:t>
            </a:r>
          </a:p>
          <a:p>
            <a:r>
              <a:rPr lang="ru-RU" b="1" dirty="0"/>
              <a:t>Столица-Астана</a:t>
            </a:r>
          </a:p>
          <a:p>
            <a:r>
              <a:rPr lang="ru-RU" b="1" dirty="0"/>
              <a:t>Территория-2 171 300 км²</a:t>
            </a:r>
          </a:p>
          <a:p>
            <a:r>
              <a:rPr lang="ru-RU" b="1" dirty="0"/>
              <a:t> Население- 19 млн.</a:t>
            </a:r>
          </a:p>
          <a:p>
            <a:r>
              <a:rPr lang="ru-RU" b="1" dirty="0"/>
              <a:t>Природные ресурсы- нефть, уголь, железо, марганец, золото, уран, бокситы, цветные металлы.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994412" y="3326293"/>
            <a:ext cx="3275856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ТУРКМЕНИСТАН</a:t>
            </a:r>
          </a:p>
          <a:p>
            <a:r>
              <a:rPr lang="ru-RU" b="1" dirty="0"/>
              <a:t>Столица-Ашхабад</a:t>
            </a:r>
          </a:p>
          <a:p>
            <a:r>
              <a:rPr lang="ru-RU" b="1" dirty="0"/>
              <a:t>Территория-488 100 км²</a:t>
            </a:r>
          </a:p>
          <a:p>
            <a:r>
              <a:rPr lang="ru-RU" b="1" dirty="0"/>
              <a:t> Население- 8 млн.</a:t>
            </a:r>
          </a:p>
          <a:p>
            <a:r>
              <a:rPr lang="ru-RU" b="1" dirty="0"/>
              <a:t>Природные ресурсы-газ, нефть, уголь, соль.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19797" y="3041526"/>
            <a:ext cx="3707904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АЗЕРБАЙДЖАН</a:t>
            </a:r>
          </a:p>
          <a:p>
            <a:r>
              <a:rPr lang="ru-RU" b="1" dirty="0"/>
              <a:t>Столица-Баку</a:t>
            </a:r>
          </a:p>
          <a:p>
            <a:r>
              <a:rPr lang="ru-RU" b="1" dirty="0"/>
              <a:t>Территория-86 600 км²</a:t>
            </a:r>
          </a:p>
          <a:p>
            <a:r>
              <a:rPr lang="ru-RU" b="1" dirty="0"/>
              <a:t> Население- 10 млн.</a:t>
            </a:r>
          </a:p>
          <a:p>
            <a:r>
              <a:rPr lang="ru-RU" b="1" dirty="0"/>
              <a:t>Природные ресурсы-нефть</a:t>
            </a:r>
            <a:r>
              <a:rPr lang="en-US" b="1" dirty="0"/>
              <a:t>,</a:t>
            </a:r>
            <a:r>
              <a:rPr lang="ru-RU" b="1" dirty="0"/>
              <a:t> газ, железо, цветной металл</a:t>
            </a:r>
            <a:r>
              <a:rPr lang="en-US" b="1" dirty="0"/>
              <a:t>.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771799" y="5183326"/>
            <a:ext cx="4048417" cy="167467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ИРАН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ru-RU" b="1" dirty="0"/>
              <a:t>Столица</a:t>
            </a:r>
            <a:r>
              <a:rPr lang="en-US" b="1" dirty="0"/>
              <a:t>-</a:t>
            </a:r>
            <a:r>
              <a:rPr lang="ru-RU" b="1" dirty="0"/>
              <a:t>Тегеран</a:t>
            </a:r>
            <a:endParaRPr lang="en-US" b="1" dirty="0"/>
          </a:p>
          <a:p>
            <a:r>
              <a:rPr lang="ru-RU" b="1" dirty="0">
                <a:solidFill>
                  <a:schemeClr val="tx1"/>
                </a:solidFill>
              </a:rPr>
              <a:t>Территория-</a:t>
            </a:r>
            <a:r>
              <a:rPr lang="en-US" b="1" dirty="0">
                <a:solidFill>
                  <a:schemeClr val="tx1"/>
                </a:solidFill>
              </a:rPr>
              <a:t>1 648 000 </a:t>
            </a:r>
            <a:r>
              <a:rPr lang="ru-RU" b="1" dirty="0">
                <a:solidFill>
                  <a:schemeClr val="tx1"/>
                </a:solidFill>
              </a:rPr>
              <a:t>км²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Население- </a:t>
            </a:r>
            <a:r>
              <a:rPr lang="en-US" b="1" dirty="0">
                <a:solidFill>
                  <a:schemeClr val="tx1"/>
                </a:solidFill>
              </a:rPr>
              <a:t>90 </a:t>
            </a:r>
            <a:r>
              <a:rPr lang="ru-RU" b="1" dirty="0">
                <a:solidFill>
                  <a:schemeClr val="tx1"/>
                </a:solidFill>
              </a:rPr>
              <a:t>млн.</a:t>
            </a:r>
          </a:p>
          <a:p>
            <a:r>
              <a:rPr lang="ru-RU" b="1" dirty="0">
                <a:solidFill>
                  <a:schemeClr val="tx1"/>
                </a:solidFill>
              </a:rPr>
              <a:t>Природные ресурсы-нефть, газ,</a:t>
            </a:r>
          </a:p>
          <a:p>
            <a:r>
              <a:rPr lang="ru-RU" b="1" dirty="0" err="1">
                <a:solidFill>
                  <a:schemeClr val="tx1"/>
                </a:solidFill>
              </a:rPr>
              <a:t>железо,медь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5731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ownloads\10007077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17915"/>
            <a:ext cx="3059832" cy="490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cer\Downloads\10007077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74043"/>
            <a:ext cx="2952328" cy="479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5661248"/>
            <a:ext cx="6408712" cy="738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Температура поверхностного слоя моря </a:t>
            </a:r>
            <a:endParaRPr lang="ru-RU" b="1" dirty="0">
              <a:solidFill>
                <a:srgbClr val="7030A0"/>
              </a:solidFill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а-январь</a:t>
            </a:r>
            <a:r>
              <a:rPr lang="ru-RU" b="1" dirty="0">
                <a:solidFill>
                  <a:srgbClr val="FF0000"/>
                </a:solidFill>
              </a:rPr>
              <a:t>                                   </a:t>
            </a:r>
            <a:r>
              <a:rPr lang="ru-RU" b="1" dirty="0"/>
              <a:t> </a:t>
            </a:r>
            <a:r>
              <a:rPr lang="ru-RU" b="1" dirty="0">
                <a:solidFill>
                  <a:srgbClr val="0070C0"/>
                </a:solidFill>
              </a:rPr>
              <a:t>В-июнь</a:t>
            </a:r>
          </a:p>
        </p:txBody>
      </p:sp>
    </p:spTree>
    <p:extLst>
      <p:ext uri="{BB962C8B-B14F-4D97-AF65-F5344CB8AC3E}">
        <p14:creationId xmlns:p14="http://schemas.microsoft.com/office/powerpoint/2010/main" val="2762765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908</Words>
  <Application>Microsoft Office PowerPoint</Application>
  <PresentationFormat>Экран (4:3)</PresentationFormat>
  <Paragraphs>119</Paragraphs>
  <Slides>27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9" baseType="lpstr">
      <vt:lpstr>Arial</vt:lpstr>
      <vt:lpstr>Arial Black</vt:lpstr>
      <vt:lpstr>Calibri</vt:lpstr>
      <vt:lpstr>Constantia</vt:lpstr>
      <vt:lpstr>Georgia</vt:lpstr>
      <vt:lpstr>Times New Roman</vt:lpstr>
      <vt:lpstr>Wingdings</vt:lpstr>
      <vt:lpstr>Wingdings 2</vt:lpstr>
      <vt:lpstr>Бумажная</vt:lpstr>
      <vt:lpstr>Официальная</vt:lpstr>
      <vt:lpstr>Поток</vt:lpstr>
      <vt:lpstr>CorelDRAW 2022 Graphic</vt:lpstr>
      <vt:lpstr> Каспийское море : картографическая панорама за 150 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Пользователь</cp:lastModifiedBy>
  <cp:revision>140</cp:revision>
  <dcterms:created xsi:type="dcterms:W3CDTF">2025-07-29T08:37:15Z</dcterms:created>
  <dcterms:modified xsi:type="dcterms:W3CDTF">2025-10-11T17:12:22Z</dcterms:modified>
</cp:coreProperties>
</file>